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85" r:id="rId2"/>
    <p:sldId id="286" r:id="rId3"/>
    <p:sldId id="287" r:id="rId4"/>
    <p:sldId id="284" r:id="rId5"/>
    <p:sldId id="256" r:id="rId6"/>
    <p:sldId id="258" r:id="rId7"/>
    <p:sldId id="261" r:id="rId8"/>
    <p:sldId id="262" r:id="rId9"/>
    <p:sldId id="291" r:id="rId10"/>
    <p:sldId id="263" r:id="rId11"/>
    <p:sldId id="264" r:id="rId12"/>
    <p:sldId id="292" r:id="rId13"/>
    <p:sldId id="288" r:id="rId14"/>
    <p:sldId id="266" r:id="rId15"/>
    <p:sldId id="267" r:id="rId16"/>
    <p:sldId id="268" r:id="rId17"/>
    <p:sldId id="269" r:id="rId18"/>
    <p:sldId id="289" r:id="rId19"/>
    <p:sldId id="290" r:id="rId20"/>
    <p:sldId id="271" r:id="rId21"/>
    <p:sldId id="273" r:id="rId22"/>
    <p:sldId id="274" r:id="rId23"/>
    <p:sldId id="275" r:id="rId24"/>
    <p:sldId id="276" r:id="rId25"/>
    <p:sldId id="277" r:id="rId26"/>
    <p:sldId id="282" r:id="rId27"/>
    <p:sldId id="279" r:id="rId28"/>
    <p:sldId id="281" r:id="rId29"/>
    <p:sldId id="283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1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1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1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1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7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6869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4DAC47-7184-428A-8E5E-D959E115402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578CC1-04D6-4A38-802B-2903151AEC7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F08872-C1AB-42FC-AD1B-942D7BC8858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BA524F-0D8C-4630-B9F4-C681AE5E8BB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E5B51A-6151-4677-9C40-463AA06622B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5F094C-7F02-4F93-A38C-280C474548E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363CC5-658F-461C-B375-382DA435AFF4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9E428A-B4CE-45E1-A4F1-38649A2A048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DE9EC7-52DD-497F-BAB4-A784FB28785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3868A1-7723-4F2B-843C-BD4AFF2B49B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59477-66C5-4FA3-B4F5-CF2C10548F8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892656-B90A-4EAE-8E5A-EC1B8E28D37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35843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844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584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a typeface="굴림" charset="-127"/>
              </a:defRPr>
            </a:lvl1pPr>
          </a:lstStyle>
          <a:p>
            <a:fld id="{B0A51B68-4626-494D-9539-620FF9E7DEBD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3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ll4jesus.net/" TargetMode="External"/><Relationship Id="rId2" Type="http://schemas.openxmlformats.org/officeDocument/2006/relationships/hyperlink" Target="mailto:Jintae.kim@nyack.edu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Lecture Part IV: Ecclesiology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ko-KR" smtClean="0">
              <a:ea typeface="굴림" charset="-127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Jintae Kim, PhD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Alliance Theological Seminary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Nyack, NY 10960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(845) 353-2020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E-mail: </a:t>
            </a:r>
            <a:r>
              <a:rPr lang="en-US" altLang="ko-KR" sz="2800" smtClean="0">
                <a:ea typeface="굴림" charset="-127"/>
                <a:hlinkClick r:id="rId2"/>
              </a:rPr>
              <a:t>Jintae.kim@nyack.edu</a:t>
            </a:r>
            <a:endParaRPr lang="en-US" altLang="ko-KR" sz="2800" smtClean="0">
              <a:ea typeface="굴림" charset="-127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Website: </a:t>
            </a:r>
            <a:r>
              <a:rPr lang="en-US" altLang="ko-KR" sz="2800" smtClean="0">
                <a:ea typeface="굴림" charset="-127"/>
                <a:hlinkClick r:id="rId3"/>
              </a:rPr>
              <a:t>http://all4jesus.net</a:t>
            </a:r>
            <a:endParaRPr lang="en-US" altLang="ko-KR" sz="2800" smtClean="0">
              <a:ea typeface="굴림" charset="-127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ko-KR" sz="2800" smtClean="0">
              <a:ea typeface="굴림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dirty="0" smtClean="0"/>
              <a:t>성령의 전으로서의 교회</a:t>
            </a:r>
            <a:r>
              <a:rPr lang="en-US" sz="3600" dirty="0" smtClean="0"/>
              <a:t> (333-4)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800" dirty="0" smtClean="0">
                <a:ea typeface="굴림" charset="-127"/>
              </a:rPr>
              <a:t>1. </a:t>
            </a:r>
            <a:r>
              <a:rPr lang="ko-KR" altLang="en-US" sz="2800" dirty="0" smtClean="0">
                <a:ea typeface="굴림" charset="-127"/>
              </a:rPr>
              <a:t>오순절 성령강림과 교회의 탄생</a:t>
            </a:r>
            <a:endParaRPr lang="en-US" altLang="ko-KR" sz="2800" dirty="0" smtClean="0">
              <a:ea typeface="굴림" charset="-127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dirty="0" smtClean="0">
                <a:ea typeface="굴림" charset="-127"/>
              </a:rPr>
              <a:t>2. </a:t>
            </a:r>
            <a:r>
              <a:rPr lang="ko-KR" altLang="en-US" sz="2800" dirty="0" smtClean="0">
                <a:ea typeface="굴림" charset="-127"/>
              </a:rPr>
              <a:t>성령의 내주하심은 개인과 교회 차원 두 가지로 볼 수 있다 </a:t>
            </a:r>
            <a:r>
              <a:rPr lang="en-US" altLang="ko-KR" sz="2800" dirty="0" smtClean="0">
                <a:ea typeface="굴림" charset="-127"/>
              </a:rPr>
              <a:t>(</a:t>
            </a:r>
            <a:r>
              <a:rPr lang="ko-KR" altLang="en-US" sz="2800" dirty="0" smtClean="0">
                <a:ea typeface="굴림" charset="-127"/>
              </a:rPr>
              <a:t>고전</a:t>
            </a:r>
            <a:r>
              <a:rPr lang="en-US" altLang="ko-KR" sz="2800" dirty="0" smtClean="0">
                <a:ea typeface="굴림" charset="-127"/>
              </a:rPr>
              <a:t> 3:16-17).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dirty="0" smtClean="0">
                <a:ea typeface="굴림" charset="-127"/>
              </a:rPr>
              <a:t>3. </a:t>
            </a:r>
            <a:r>
              <a:rPr lang="ko-KR" altLang="en-US" sz="2800" dirty="0" smtClean="0">
                <a:ea typeface="굴림" charset="-127"/>
              </a:rPr>
              <a:t>성령께서 주시는 선물</a:t>
            </a:r>
            <a:r>
              <a:rPr lang="en-US" altLang="ko-KR" sz="2800" dirty="0" smtClean="0">
                <a:ea typeface="굴림" charset="-127"/>
              </a:rPr>
              <a:t>: </a:t>
            </a:r>
            <a:r>
              <a:rPr lang="ko-KR" altLang="en-US" sz="2800" dirty="0" smtClean="0">
                <a:ea typeface="굴림" charset="-127"/>
              </a:rPr>
              <a:t>생명</a:t>
            </a:r>
            <a:r>
              <a:rPr lang="en-US" altLang="ko-KR" sz="2800" dirty="0" smtClean="0">
                <a:ea typeface="굴림" charset="-127"/>
              </a:rPr>
              <a:t> (</a:t>
            </a:r>
            <a:r>
              <a:rPr lang="ko-KR" altLang="en-US" sz="2800" dirty="0" smtClean="0">
                <a:ea typeface="굴림" charset="-127"/>
              </a:rPr>
              <a:t>갈</a:t>
            </a:r>
            <a:r>
              <a:rPr lang="en-US" altLang="ko-KR" sz="2800" dirty="0" smtClean="0">
                <a:ea typeface="굴림" charset="-127"/>
              </a:rPr>
              <a:t> 5:22-23); </a:t>
            </a:r>
            <a:r>
              <a:rPr lang="ko-KR" altLang="en-US" sz="2800" dirty="0" smtClean="0">
                <a:ea typeface="굴림" charset="-127"/>
              </a:rPr>
              <a:t>권능</a:t>
            </a:r>
            <a:r>
              <a:rPr lang="en-US" altLang="ko-KR" sz="2800" dirty="0" smtClean="0">
                <a:ea typeface="굴림" charset="-127"/>
              </a:rPr>
              <a:t> (</a:t>
            </a:r>
            <a:r>
              <a:rPr lang="ko-KR" altLang="en-US" sz="2800" dirty="0" smtClean="0">
                <a:ea typeface="굴림" charset="-127"/>
              </a:rPr>
              <a:t>행</a:t>
            </a:r>
            <a:r>
              <a:rPr lang="en-US" altLang="ko-KR" sz="2800" dirty="0" smtClean="0">
                <a:ea typeface="굴림" charset="-127"/>
              </a:rPr>
              <a:t> 1:8); </a:t>
            </a:r>
            <a:r>
              <a:rPr lang="ko-KR" altLang="en-US" sz="2800" dirty="0" smtClean="0">
                <a:ea typeface="굴림" charset="-127"/>
              </a:rPr>
              <a:t>계시와 조명</a:t>
            </a:r>
            <a:r>
              <a:rPr lang="en-US" altLang="ko-KR" sz="2800" dirty="0" smtClean="0">
                <a:ea typeface="굴림" charset="-127"/>
              </a:rPr>
              <a:t>, </a:t>
            </a:r>
            <a:r>
              <a:rPr lang="ko-KR" altLang="en-US" sz="2800" dirty="0" smtClean="0">
                <a:ea typeface="굴림" charset="-127"/>
              </a:rPr>
              <a:t>인도하심 </a:t>
            </a:r>
            <a:r>
              <a:rPr lang="en-US" altLang="ko-KR" sz="2800" dirty="0" smtClean="0">
                <a:ea typeface="굴림" charset="-127"/>
              </a:rPr>
              <a:t>(</a:t>
            </a:r>
            <a:r>
              <a:rPr lang="ko-KR" altLang="en-US" sz="2800" dirty="0" smtClean="0">
                <a:ea typeface="굴림" charset="-127"/>
              </a:rPr>
              <a:t>요</a:t>
            </a:r>
            <a:r>
              <a:rPr lang="en-US" altLang="ko-KR" sz="2800" dirty="0" smtClean="0">
                <a:ea typeface="굴림" charset="-127"/>
              </a:rPr>
              <a:t> 14:26); </a:t>
            </a:r>
            <a:r>
              <a:rPr lang="ko-KR" altLang="en-US" sz="2800" dirty="0" smtClean="0">
                <a:ea typeface="굴림" charset="-127"/>
              </a:rPr>
              <a:t>은사</a:t>
            </a:r>
            <a:r>
              <a:rPr lang="en-US" altLang="ko-KR" sz="2800" dirty="0" smtClean="0">
                <a:ea typeface="굴림" charset="-127"/>
              </a:rPr>
              <a:t> (</a:t>
            </a:r>
            <a:r>
              <a:rPr lang="ko-KR" altLang="en-US" sz="2800" dirty="0" smtClean="0">
                <a:ea typeface="굴림" charset="-127"/>
              </a:rPr>
              <a:t>고전</a:t>
            </a:r>
            <a:r>
              <a:rPr lang="en-US" altLang="ko-KR" sz="2800" dirty="0" smtClean="0">
                <a:ea typeface="굴림" charset="-127"/>
              </a:rPr>
              <a:t> 12:11).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dirty="0" smtClean="0">
                <a:ea typeface="굴림" charset="-127"/>
              </a:rPr>
              <a:t>4. </a:t>
            </a:r>
            <a:r>
              <a:rPr lang="ko-KR" altLang="en-US" sz="2800" dirty="0" smtClean="0">
                <a:ea typeface="굴림" charset="-127"/>
              </a:rPr>
              <a:t>교회의 하나됨을 부여함 </a:t>
            </a:r>
            <a:r>
              <a:rPr lang="en-US" altLang="ko-KR" sz="2800" dirty="0" smtClean="0">
                <a:ea typeface="굴림" charset="-127"/>
              </a:rPr>
              <a:t>(</a:t>
            </a:r>
            <a:r>
              <a:rPr lang="ko-KR" altLang="en-US" sz="2800" dirty="0" smtClean="0">
                <a:ea typeface="굴림" charset="-127"/>
              </a:rPr>
              <a:t>고전</a:t>
            </a:r>
            <a:r>
              <a:rPr lang="en-US" altLang="ko-KR" sz="2800" dirty="0" smtClean="0">
                <a:ea typeface="굴림" charset="-127"/>
              </a:rPr>
              <a:t> 12:13).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dirty="0" smtClean="0">
                <a:ea typeface="굴림" charset="-127"/>
              </a:rPr>
              <a:t>5. </a:t>
            </a:r>
            <a:r>
              <a:rPr lang="ko-KR" altLang="en-US" sz="2800" dirty="0" smtClean="0">
                <a:ea typeface="굴림" charset="-127"/>
              </a:rPr>
              <a:t>교회를 거룩하고 순결하게 하심 </a:t>
            </a:r>
            <a:r>
              <a:rPr lang="en-US" altLang="ko-KR" sz="2800" dirty="0" smtClean="0">
                <a:ea typeface="굴림" charset="-127"/>
              </a:rPr>
              <a:t>(</a:t>
            </a:r>
            <a:r>
              <a:rPr lang="ko-KR" altLang="en-US" sz="2800" dirty="0" smtClean="0">
                <a:ea typeface="굴림" charset="-127"/>
              </a:rPr>
              <a:t>고전</a:t>
            </a:r>
            <a:r>
              <a:rPr lang="en-US" altLang="ko-KR" sz="2800" dirty="0" smtClean="0">
                <a:ea typeface="굴림" charset="-127"/>
              </a:rPr>
              <a:t> 6:19-20).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6962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Implications (334-5)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1. </a:t>
            </a:r>
            <a:r>
              <a:rPr lang="ko-KR" altLang="en-US" sz="2800" smtClean="0">
                <a:ea typeface="굴림" charset="-127"/>
              </a:rPr>
              <a:t>교회는 사회학적인 현상으로가 아니라 하나님이 세우신 제도라는 관점에서 성경에 나타난 대로 연구되어야 한다</a:t>
            </a:r>
            <a:r>
              <a:rPr lang="en-US" altLang="ko-KR" sz="2800" smtClean="0">
                <a:ea typeface="굴림" charset="-127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800" smtClean="0">
              <a:ea typeface="굴림" charset="-127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2. </a:t>
            </a:r>
            <a:r>
              <a:rPr lang="ko-KR" altLang="en-US" sz="2800" smtClean="0">
                <a:ea typeface="굴림" charset="-127"/>
              </a:rPr>
              <a:t>교회는 삼위일체 하나님과의 관계 가운데 성령의 능력으로 그리스도의 사역을 위해 존재한다</a:t>
            </a:r>
            <a:r>
              <a:rPr lang="en-US" altLang="ko-KR" sz="2800" smtClean="0">
                <a:ea typeface="굴림" charset="-127"/>
              </a:rPr>
              <a:t>.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3. </a:t>
            </a:r>
            <a:r>
              <a:rPr lang="ko-KR" altLang="en-US" sz="2800" smtClean="0">
                <a:ea typeface="굴림" charset="-127"/>
              </a:rPr>
              <a:t>교회는 주님의 임재와 사역이 이 세상에 계속되고 있는 증거이다</a:t>
            </a:r>
            <a:r>
              <a:rPr lang="en-US" altLang="ko-KR" sz="2800" smtClean="0">
                <a:ea typeface="굴림" charset="-127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4. </a:t>
            </a:r>
            <a:r>
              <a:rPr lang="ko-KR" altLang="en-US" sz="2800" smtClean="0">
                <a:ea typeface="굴림" charset="-127"/>
              </a:rPr>
              <a:t>교회는 중생한 성도들의 공동체로 주님의 모습을 나타내야 한다</a:t>
            </a:r>
            <a:r>
              <a:rPr lang="en-US" altLang="ko-KR" sz="2800" smtClean="0">
                <a:ea typeface="굴림" charset="-127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800" smtClean="0">
              <a:ea typeface="굴림" charset="-127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5. </a:t>
            </a:r>
            <a:r>
              <a:rPr lang="ko-KR" altLang="en-US" sz="2800" smtClean="0">
                <a:ea typeface="굴림" charset="-127"/>
              </a:rPr>
              <a:t>교회는 하나님이 세우신 것이지만 불완전한 인간들로 구성되어 주님의 재림때까지 완전한 성화에 이르지는 못한다</a:t>
            </a:r>
            <a:r>
              <a:rPr lang="en-US" altLang="ko-KR" sz="2800" smtClean="0">
                <a:ea typeface="굴림" charset="-127"/>
              </a:rPr>
              <a:t>. </a:t>
            </a:r>
          </a:p>
          <a:p>
            <a:pPr eaLnBrk="1" hangingPunct="1"/>
            <a:endParaRPr lang="en-US" altLang="ko-KR" smtClean="0">
              <a:ea typeface="굴림" charset="-127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2. The Role and Government of the Church (336-45)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19400"/>
            <a:ext cx="7772400" cy="32766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charset="-127"/>
              </a:rPr>
              <a:t>교회의 역할</a:t>
            </a:r>
          </a:p>
          <a:p>
            <a:pPr eaLnBrk="1" hangingPunct="1"/>
            <a:r>
              <a:rPr lang="ko-KR" altLang="en-US" smtClean="0">
                <a:ea typeface="굴림" charset="-127"/>
              </a:rPr>
              <a:t>교회사역의 핵심</a:t>
            </a:r>
            <a:r>
              <a:rPr lang="en-US" altLang="ko-KR" smtClean="0">
                <a:ea typeface="굴림" charset="-127"/>
              </a:rPr>
              <a:t>: </a:t>
            </a:r>
            <a:r>
              <a:rPr lang="ko-KR" altLang="en-US" smtClean="0">
                <a:ea typeface="굴림" charset="-127"/>
              </a:rPr>
              <a:t>복음</a:t>
            </a:r>
          </a:p>
          <a:p>
            <a:pPr eaLnBrk="1" hangingPunct="1"/>
            <a:r>
              <a:rPr lang="ko-KR" altLang="en-US" smtClean="0">
                <a:ea typeface="굴림" charset="-127"/>
              </a:rPr>
              <a:t>교회의 치리형태 </a:t>
            </a:r>
            <a:r>
              <a:rPr lang="en-US" altLang="ko-KR" smtClean="0">
                <a:ea typeface="굴림" charset="-127"/>
              </a:rPr>
              <a:t>4 </a:t>
            </a:r>
            <a:r>
              <a:rPr lang="ko-KR" altLang="en-US" smtClean="0">
                <a:ea typeface="굴림" charset="-127"/>
              </a:rPr>
              <a:t>가지</a:t>
            </a:r>
          </a:p>
          <a:p>
            <a:pPr eaLnBrk="1" hangingPunct="1"/>
            <a:r>
              <a:rPr lang="ko-KR" altLang="en-US" smtClean="0">
                <a:ea typeface="굴림" charset="-127"/>
              </a:rPr>
              <a:t>교회 정치제도 필요한가</a:t>
            </a:r>
            <a:r>
              <a:rPr lang="en-US" altLang="ko-KR" smtClean="0">
                <a:ea typeface="굴림" charset="-127"/>
              </a:rPr>
              <a:t>? </a:t>
            </a:r>
            <a:r>
              <a:rPr lang="ko-KR" altLang="en-US" smtClean="0">
                <a:ea typeface="굴림" charset="-127"/>
              </a:rPr>
              <a:t>세 가지 감안요소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696200" cy="6858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charset="-127"/>
              </a:rPr>
              <a:t>교회의 역할 </a:t>
            </a:r>
            <a:r>
              <a:rPr lang="en-US" altLang="ko-KR" smtClean="0">
                <a:ea typeface="굴림" charset="-127"/>
              </a:rPr>
              <a:t>(337-40)</a:t>
            </a:r>
          </a:p>
        </p:txBody>
      </p:sp>
      <p:graphicFrame>
        <p:nvGraphicFramePr>
          <p:cNvPr id="12337" name="Group 49"/>
          <p:cNvGraphicFramePr>
            <a:graphicFrameLocks noGrp="1"/>
          </p:cNvGraphicFramePr>
          <p:nvPr>
            <p:ph type="tbl" idx="1"/>
          </p:nvPr>
        </p:nvGraphicFramePr>
        <p:xfrm>
          <a:off x="685800" y="1143000"/>
          <a:ext cx="7772400" cy="5286185"/>
        </p:xfrm>
        <a:graphic>
          <a:graphicData uri="http://schemas.openxmlformats.org/drawingml/2006/table">
            <a:tbl>
              <a:tblPr/>
              <a:tblGrid>
                <a:gridCol w="1828800"/>
                <a:gridCol w="5943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Role </a:t>
                      </a: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역할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Explanation </a:t>
                      </a: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설명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전도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(Evangelism)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지상명령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마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28:19;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행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1:8);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능력과 함께 하심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; “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땅끝에 있는” “모든 족속” 대상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세워줌 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혹은 양육 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Edification): 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성도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믿는 자들을 장성한 분량까지 양육함.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수단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: (1)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직분과 은사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엡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4:11-12;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고전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14:26); (2)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교제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영적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,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정신적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,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물질적인 영역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); (3)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권징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고전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5:1-2); (4)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교육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예배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(Worship):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하나님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교회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=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예배하는 공동체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세워주는 것은 신자에게 촛점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예배는 하나님께 촛점을 맞춘 것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예배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=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교회의 궁극적 목적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사회적 책임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(Social Concern)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구약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신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10:17-19);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신약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눅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10:25-37;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약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1:27).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불의에 대한 정죄 포함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복음전파와 구제의 관계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D솔체" pitchFamily="18" charset="-127"/>
                          <a:cs typeface="Times New Roman" pitchFamily="18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charset="-127"/>
              </a:rPr>
              <a:t>교회사역의 핵심</a:t>
            </a:r>
            <a:r>
              <a:rPr lang="en-US" altLang="ko-KR" smtClean="0">
                <a:ea typeface="굴림" charset="-127"/>
              </a:rPr>
              <a:t>: </a:t>
            </a:r>
            <a:r>
              <a:rPr lang="ko-KR" altLang="en-US" smtClean="0">
                <a:ea typeface="굴림" charset="-127"/>
              </a:rPr>
              <a:t>복음 </a:t>
            </a:r>
            <a:r>
              <a:rPr lang="en-US" altLang="ko-KR" smtClean="0">
                <a:ea typeface="굴림" charset="-127"/>
              </a:rPr>
              <a:t>(350-52)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mtClean="0">
                <a:ea typeface="굴림" charset="-127"/>
              </a:rPr>
              <a:t>1. </a:t>
            </a:r>
            <a:r>
              <a:rPr lang="ko-KR" altLang="en-US" smtClean="0">
                <a:ea typeface="굴림" charset="-127"/>
              </a:rPr>
              <a:t>교회의 모든 기능들의 기초이며 중심</a:t>
            </a:r>
            <a:r>
              <a:rPr lang="en-US" altLang="ko-KR" smtClean="0">
                <a:ea typeface="굴림" charset="-127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mtClean="0">
                <a:ea typeface="굴림" charset="-127"/>
              </a:rPr>
              <a:t>2. </a:t>
            </a:r>
            <a:r>
              <a:rPr lang="ko-KR" altLang="en-US" smtClean="0">
                <a:ea typeface="굴림" charset="-127"/>
              </a:rPr>
              <a:t>교회의 존재 근거이며 또한 목적이며 영원히 사수해야 할 생명이다</a:t>
            </a:r>
            <a:r>
              <a:rPr lang="en-US" altLang="ko-KR" smtClean="0">
                <a:ea typeface="굴림" charset="-127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mtClean="0">
                <a:ea typeface="굴림" charset="-127"/>
              </a:rPr>
              <a:t>3. </a:t>
            </a:r>
            <a:r>
              <a:rPr lang="ko-KR" altLang="en-US" smtClean="0">
                <a:ea typeface="굴림" charset="-127"/>
              </a:rPr>
              <a:t>예수님도 복음을 위해서 “기름부음을 받은 자”임을 강조하셨고 후에 제자들에게 복음을 전할 것을 위탁하셨다 </a:t>
            </a:r>
            <a:r>
              <a:rPr lang="en-US" altLang="ko-KR" smtClean="0">
                <a:ea typeface="굴림" charset="-127"/>
              </a:rPr>
              <a:t>(</a:t>
            </a:r>
            <a:r>
              <a:rPr lang="ko-KR" altLang="en-US" smtClean="0">
                <a:ea typeface="굴림" charset="-127"/>
              </a:rPr>
              <a:t>눅 </a:t>
            </a:r>
            <a:r>
              <a:rPr lang="en-US" altLang="ko-KR" smtClean="0">
                <a:ea typeface="굴림" charset="-127"/>
              </a:rPr>
              <a:t>4:18).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mtClean="0">
                <a:ea typeface="굴림" charset="-127"/>
              </a:rPr>
              <a:t>4. </a:t>
            </a:r>
            <a:r>
              <a:rPr lang="ko-KR" altLang="en-US" smtClean="0">
                <a:ea typeface="굴림" charset="-127"/>
              </a:rPr>
              <a:t>복음</a:t>
            </a:r>
            <a:r>
              <a:rPr lang="en-US" altLang="ko-KR" smtClean="0">
                <a:ea typeface="굴림" charset="-127"/>
              </a:rPr>
              <a:t>: </a:t>
            </a:r>
            <a:r>
              <a:rPr lang="ko-KR" altLang="en-US" smtClean="0">
                <a:ea typeface="굴림" charset="-127"/>
              </a:rPr>
              <a:t>복음의 내용 특 교리적 가르침과 그에 대한 실천 두 가지를 다 포함</a:t>
            </a:r>
            <a:r>
              <a:rPr lang="en-US" altLang="ko-KR" smtClean="0">
                <a:ea typeface="굴림" charset="-127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pPr eaLnBrk="1" hangingPunct="1"/>
            <a:r>
              <a:rPr lang="ko-KR" altLang="en-US" sz="4000" smtClean="0">
                <a:ea typeface="굴림" charset="-127"/>
              </a:rPr>
              <a:t>교회의 치리형태 </a:t>
            </a:r>
            <a:r>
              <a:rPr lang="en-US" altLang="ko-KR" sz="4000" smtClean="0">
                <a:ea typeface="굴림" charset="-127"/>
              </a:rPr>
              <a:t>4 </a:t>
            </a:r>
            <a:r>
              <a:rPr lang="ko-KR" altLang="en-US" sz="4000" smtClean="0">
                <a:ea typeface="굴림" charset="-127"/>
              </a:rPr>
              <a:t>가지 </a:t>
            </a:r>
            <a:r>
              <a:rPr lang="en-US" altLang="ko-KR" sz="4000" smtClean="0">
                <a:ea typeface="굴림" charset="-127"/>
              </a:rPr>
              <a:t>(352-4)</a:t>
            </a:r>
          </a:p>
        </p:txBody>
      </p:sp>
      <p:graphicFrame>
        <p:nvGraphicFramePr>
          <p:cNvPr id="16427" name="Group 43"/>
          <p:cNvGraphicFramePr>
            <a:graphicFrameLocks noGrp="1"/>
          </p:cNvGraphicFramePr>
          <p:nvPr>
            <p:ph type="tbl" idx="1"/>
          </p:nvPr>
        </p:nvGraphicFramePr>
        <p:xfrm>
          <a:off x="762000" y="1524000"/>
          <a:ext cx="7696200" cy="5124133"/>
        </p:xfrm>
        <a:graphic>
          <a:graphicData uri="http://schemas.openxmlformats.org/drawingml/2006/table">
            <a:tbl>
              <a:tblPr/>
              <a:tblGrid>
                <a:gridCol w="2286000"/>
                <a:gridCol w="54102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제도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설명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9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감독정치 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(Episcopal)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감독의 권위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가장 권위주의적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Hierarchical. </a:t>
                      </a: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감리교회 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(Methodist), </a:t>
                      </a: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성공회 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(Episcopal), </a:t>
                      </a: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로만 카톨릭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2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장로회 정치 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(Presbyterian)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장로회의 권위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유대 공회당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장로교회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개혁교회 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(Reformed).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회중 정치 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Congregational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회중의 권위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자율성과 민주정치에 기초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침례교회 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(Baptists), </a:t>
                      </a: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회중교회 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(Congregational), </a:t>
                      </a: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루터파 교회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무교회 정치 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Nongovernmental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특정한 교회정치 부정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교회회원의 개념도 없고 전적으로 성령의 인도에 의지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퀘이커 파</a:t>
                      </a:r>
                      <a:r>
                        <a:rPr kumimoji="0" lang="en-US" altLang="ko-K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charset="-127"/>
              </a:rPr>
              <a:t>교회 정치 제도 필요한가</a:t>
            </a:r>
            <a:r>
              <a:rPr lang="en-US" altLang="ko-KR" smtClean="0">
                <a:ea typeface="굴림" charset="-127"/>
              </a:rPr>
              <a:t>? </a:t>
            </a:r>
            <a:br>
              <a:rPr lang="en-US" altLang="ko-KR" smtClean="0">
                <a:ea typeface="굴림" charset="-127"/>
              </a:rPr>
            </a:br>
            <a:r>
              <a:rPr lang="en-US" altLang="ko-KR" smtClean="0">
                <a:ea typeface="굴림" charset="-127"/>
              </a:rPr>
              <a:t>3 </a:t>
            </a:r>
            <a:r>
              <a:rPr lang="ko-KR" altLang="en-US" smtClean="0">
                <a:ea typeface="굴림" charset="-127"/>
              </a:rPr>
              <a:t>가지 감안요소 </a:t>
            </a:r>
            <a:r>
              <a:rPr lang="en-US" altLang="ko-KR" smtClean="0">
                <a:ea typeface="굴림" charset="-127"/>
              </a:rPr>
              <a:t>(355)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95600"/>
            <a:ext cx="7772400" cy="3200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mtClean="0">
                <a:ea typeface="굴림" charset="-127"/>
              </a:rPr>
              <a:t>1. </a:t>
            </a:r>
            <a:r>
              <a:rPr lang="ko-KR" altLang="en-US" smtClean="0">
                <a:ea typeface="굴림" charset="-127"/>
              </a:rPr>
              <a:t>질서의 중요성</a:t>
            </a:r>
            <a:r>
              <a:rPr lang="en-US" altLang="ko-KR" smtClean="0">
                <a:ea typeface="굴림" charset="-127"/>
              </a:rPr>
              <a:t>: </a:t>
            </a:r>
            <a:r>
              <a:rPr lang="ko-KR" altLang="en-US" smtClean="0">
                <a:ea typeface="굴림" charset="-127"/>
              </a:rPr>
              <a:t>교회는 다양한 사람들이 모인 곳이며 이들의 영성과 개성을 통제할 필요가 있다</a:t>
            </a:r>
            <a:r>
              <a:rPr lang="en-US" altLang="ko-KR" smtClean="0">
                <a:ea typeface="굴림" charset="-127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mtClean="0">
                <a:ea typeface="굴림" charset="-127"/>
              </a:rPr>
              <a:t>2. </a:t>
            </a:r>
            <a:r>
              <a:rPr lang="ko-KR" altLang="en-US" smtClean="0">
                <a:ea typeface="굴림" charset="-127"/>
              </a:rPr>
              <a:t>특별한 사역의 책임자의 필요성</a:t>
            </a:r>
            <a:r>
              <a:rPr lang="en-US" altLang="ko-KR" smtClean="0">
                <a:ea typeface="굴림" charset="-127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mtClean="0">
                <a:ea typeface="굴림" charset="-127"/>
              </a:rPr>
              <a:t>3. </a:t>
            </a:r>
            <a:r>
              <a:rPr lang="ko-KR" altLang="en-US" smtClean="0">
                <a:ea typeface="굴림" charset="-127"/>
              </a:rPr>
              <a:t>가르치는 일과 성례를 위한 성직의 필요성</a:t>
            </a:r>
            <a:r>
              <a:rPr lang="en-US" altLang="ko-KR" smtClean="0">
                <a:ea typeface="굴림" charset="-127"/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3048000"/>
          </a:xfrm>
        </p:spPr>
        <p:txBody>
          <a:bodyPr/>
          <a:lstStyle/>
          <a:p>
            <a:pPr eaLnBrk="1" hangingPunct="1"/>
            <a:r>
              <a:rPr lang="en-US" altLang="ko-KR" smtClean="0">
                <a:ea typeface="굴림" charset="-127"/>
              </a:rPr>
              <a:t>3. Ordinances of the Church: Baptism and the Lord’s Supper</a:t>
            </a:r>
            <a:br>
              <a:rPr lang="en-US" altLang="ko-KR" smtClean="0">
                <a:ea typeface="굴림" charset="-127"/>
              </a:rPr>
            </a:br>
            <a:r>
              <a:rPr lang="ko-KR" altLang="en-US" smtClean="0">
                <a:ea typeface="굴림" charset="-127"/>
              </a:rPr>
              <a:t>성례</a:t>
            </a:r>
            <a:r>
              <a:rPr lang="en-US" altLang="ko-KR" smtClean="0">
                <a:ea typeface="굴림" charset="-127"/>
              </a:rPr>
              <a:t>: </a:t>
            </a:r>
            <a:r>
              <a:rPr lang="ko-KR" altLang="en-US" smtClean="0">
                <a:ea typeface="굴림" charset="-127"/>
              </a:rPr>
              <a:t>세례와 성찬 </a:t>
            </a:r>
            <a:r>
              <a:rPr lang="en-US" altLang="ko-KR" smtClean="0">
                <a:ea typeface="굴림" charset="-127"/>
              </a:rPr>
              <a:t>(356-67)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>
                <a:ea typeface="굴림" charset="-127"/>
              </a:rPr>
              <a:t>Baptism </a:t>
            </a:r>
            <a:r>
              <a:rPr lang="ko-KR" altLang="en-US" smtClean="0">
                <a:ea typeface="굴림" charset="-127"/>
              </a:rPr>
              <a:t>세례 </a:t>
            </a:r>
            <a:r>
              <a:rPr lang="en-US" altLang="ko-KR" smtClean="0">
                <a:ea typeface="굴림" charset="-127"/>
              </a:rPr>
              <a:t>(Initiatory Rite, 358-63)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7338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charset="-127"/>
              </a:rPr>
              <a:t>세례에 대한 세 가지 견해</a:t>
            </a:r>
          </a:p>
          <a:p>
            <a:pPr eaLnBrk="1" hangingPunct="1"/>
            <a:r>
              <a:rPr lang="ko-KR" altLang="en-US" smtClean="0">
                <a:ea typeface="굴림" charset="-127"/>
              </a:rPr>
              <a:t>유아세례의 근거</a:t>
            </a:r>
          </a:p>
          <a:p>
            <a:pPr eaLnBrk="1" hangingPunct="1"/>
            <a:r>
              <a:rPr lang="ko-KR" altLang="en-US" smtClean="0">
                <a:ea typeface="굴림" charset="-127"/>
              </a:rPr>
              <a:t>세례가 구원의 필수요소인가</a:t>
            </a:r>
            <a:r>
              <a:rPr lang="en-US" altLang="ko-KR" smtClean="0">
                <a:ea typeface="굴림" charset="-127"/>
              </a:rPr>
              <a:t>?</a:t>
            </a:r>
          </a:p>
          <a:p>
            <a:pPr eaLnBrk="1" hangingPunct="1"/>
            <a:r>
              <a:rPr lang="ko-KR" altLang="en-US" smtClean="0">
                <a:ea typeface="굴림" charset="-127"/>
              </a:rPr>
              <a:t>세례의 진정한 의미</a:t>
            </a:r>
            <a:r>
              <a:rPr lang="en-US" altLang="ko-KR" smtClean="0">
                <a:ea typeface="굴림" charset="-127"/>
              </a:rPr>
              <a:t>?</a:t>
            </a:r>
          </a:p>
          <a:p>
            <a:pPr eaLnBrk="1" hangingPunct="1"/>
            <a:r>
              <a:rPr lang="ko-KR" altLang="en-US" smtClean="0">
                <a:ea typeface="굴림" charset="-127"/>
              </a:rPr>
              <a:t>유아세례를 인정할 것인가</a:t>
            </a:r>
            <a:r>
              <a:rPr lang="en-US" altLang="ko-KR" smtClean="0">
                <a:ea typeface="굴림" charset="-127"/>
              </a:rPr>
              <a:t>?</a:t>
            </a:r>
          </a:p>
          <a:p>
            <a:pPr eaLnBrk="1" hangingPunct="1"/>
            <a:r>
              <a:rPr lang="ko-KR" altLang="en-US" smtClean="0">
                <a:ea typeface="굴림" charset="-127"/>
              </a:rPr>
              <a:t>세례의 형식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charset="-127"/>
              </a:rPr>
              <a:t>순서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819400"/>
            <a:ext cx="7848600" cy="3276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mtClean="0">
                <a:ea typeface="굴림" charset="-127"/>
              </a:rPr>
              <a:t>1. </a:t>
            </a:r>
            <a:r>
              <a:rPr lang="ko-KR" altLang="en-US" smtClean="0">
                <a:ea typeface="굴림" charset="-127"/>
              </a:rPr>
              <a:t>교회란</a:t>
            </a:r>
            <a:r>
              <a:rPr lang="en-US" altLang="ko-KR" smtClean="0">
                <a:ea typeface="굴림" charset="-127"/>
              </a:rPr>
              <a:t>?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mtClean="0">
                <a:ea typeface="굴림" charset="-127"/>
              </a:rPr>
              <a:t>2. </a:t>
            </a:r>
            <a:r>
              <a:rPr lang="ko-KR" altLang="en-US" smtClean="0">
                <a:ea typeface="굴림" charset="-127"/>
              </a:rPr>
              <a:t>교회의 역할과 제도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mtClean="0">
                <a:ea typeface="굴림" charset="-127"/>
              </a:rPr>
              <a:t>3. </a:t>
            </a:r>
            <a:r>
              <a:rPr lang="ko-KR" altLang="en-US" smtClean="0">
                <a:ea typeface="굴림" charset="-127"/>
              </a:rPr>
              <a:t>성례</a:t>
            </a:r>
            <a:r>
              <a:rPr lang="en-US" altLang="ko-KR" smtClean="0">
                <a:ea typeface="굴림" charset="-127"/>
              </a:rPr>
              <a:t>: </a:t>
            </a:r>
            <a:r>
              <a:rPr lang="ko-KR" altLang="en-US" smtClean="0">
                <a:ea typeface="굴림" charset="-127"/>
              </a:rPr>
              <a:t>세례와 성찬</a:t>
            </a:r>
          </a:p>
          <a:p>
            <a:pPr marL="609600" indent="-609600" eaLnBrk="1" hangingPunct="1"/>
            <a:endParaRPr lang="en-US" altLang="ko-KR" smtClean="0">
              <a:ea typeface="굴림" charset="-127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848600" cy="685800"/>
          </a:xfrm>
        </p:spPr>
        <p:txBody>
          <a:bodyPr/>
          <a:lstStyle/>
          <a:p>
            <a:pPr eaLnBrk="1" hangingPunct="1"/>
            <a:r>
              <a:rPr lang="ko-KR" altLang="en-US" sz="4000" smtClean="0">
                <a:ea typeface="굴림" charset="-127"/>
              </a:rPr>
              <a:t>세례에 대한 세 가지 견해 </a:t>
            </a:r>
            <a:r>
              <a:rPr lang="en-US" altLang="ko-KR" sz="4000" smtClean="0">
                <a:ea typeface="굴림" charset="-127"/>
              </a:rPr>
              <a:t>(358-61)</a:t>
            </a:r>
          </a:p>
        </p:txBody>
      </p:sp>
      <p:graphicFrame>
        <p:nvGraphicFramePr>
          <p:cNvPr id="20536" name="Group 56"/>
          <p:cNvGraphicFramePr>
            <a:graphicFrameLocks noGrp="1"/>
          </p:cNvGraphicFramePr>
          <p:nvPr>
            <p:ph type="tbl" idx="1"/>
          </p:nvPr>
        </p:nvGraphicFramePr>
        <p:xfrm>
          <a:off x="685800" y="1447800"/>
          <a:ext cx="7772400" cy="4828541"/>
        </p:xfrm>
        <a:graphic>
          <a:graphicData uri="http://schemas.openxmlformats.org/drawingml/2006/table">
            <a:tbl>
              <a:tblPr/>
              <a:tblGrid>
                <a:gridCol w="2133600"/>
                <a:gridCol w="3276600"/>
                <a:gridCol w="23622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견해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설명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비고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5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구원의 수단 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-Sacramentalist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Opere Operato (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스스로 역사한다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Roman Catholic; cf. Old Lutheran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2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언약의 표시와 인침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언약에 입문하는 수단이자 구원의 표시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Reformed and Presbyterian.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유아세례 줌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구원의 상징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- Believers’ baptism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신자 안에서 이루어진 내적 벼화를 나타내는 외적인 상징 또는 공적인 증거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유아세례 안줌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Baptist; C&amp;MA.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charset="-127"/>
              </a:rPr>
              <a:t>로만 카톨릭과 루터파의 견해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>
                <a:ea typeface="굴림" charset="-127"/>
              </a:rPr>
              <a:t>루터파</a:t>
            </a:r>
            <a:r>
              <a:rPr lang="en-US" altLang="ko-KR" dirty="0" smtClean="0">
                <a:ea typeface="굴림" charset="-127"/>
              </a:rPr>
              <a:t>: </a:t>
            </a:r>
          </a:p>
          <a:p>
            <a:pPr eaLnBrk="1" hangingPunct="1"/>
            <a:endParaRPr lang="en-US" altLang="ko-KR" dirty="0" smtClean="0">
              <a:ea typeface="굴림" charset="-127"/>
            </a:endParaRPr>
          </a:p>
          <a:p>
            <a:pPr eaLnBrk="1" hangingPunct="1"/>
            <a:r>
              <a:rPr lang="ko-KR" altLang="en-US" dirty="0" smtClean="0">
                <a:ea typeface="굴림" charset="-127"/>
              </a:rPr>
              <a:t>세례는 믿음을 일깨워 중생의 씻음을 성취시킨다</a:t>
            </a:r>
            <a:r>
              <a:rPr lang="en-US" altLang="ko-KR" dirty="0" smtClean="0">
                <a:ea typeface="굴림" charset="-127"/>
              </a:rPr>
              <a:t>.</a:t>
            </a:r>
          </a:p>
          <a:p>
            <a:pPr eaLnBrk="1" hangingPunct="1"/>
            <a:endParaRPr lang="en-US" altLang="ko-KR" dirty="0" smtClean="0">
              <a:ea typeface="굴림" charset="-127"/>
            </a:endParaRP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>
                <a:ea typeface="굴림" charset="-127"/>
              </a:rPr>
              <a:t>카톨릭</a:t>
            </a:r>
            <a:r>
              <a:rPr lang="en-US" altLang="ko-KR" dirty="0" smtClean="0">
                <a:ea typeface="굴림" charset="-127"/>
              </a:rPr>
              <a:t>: </a:t>
            </a:r>
          </a:p>
          <a:p>
            <a:pPr eaLnBrk="1" hangingPunct="1"/>
            <a:endParaRPr lang="en-US" altLang="ko-KR" dirty="0" smtClean="0">
              <a:ea typeface="굴림" charset="-127"/>
            </a:endParaRPr>
          </a:p>
          <a:p>
            <a:pPr eaLnBrk="1" hangingPunct="1"/>
            <a:r>
              <a:rPr lang="ko-KR" altLang="en-US" dirty="0" smtClean="0">
                <a:ea typeface="굴림" charset="-127"/>
              </a:rPr>
              <a:t>세례가 구원을 한다</a:t>
            </a:r>
            <a:r>
              <a:rPr lang="en-US" altLang="ko-KR" dirty="0" smtClean="0">
                <a:ea typeface="굴림" charset="-127"/>
              </a:rPr>
              <a:t>. </a:t>
            </a:r>
            <a:r>
              <a:rPr lang="ko-KR" altLang="en-US" dirty="0" smtClean="0">
                <a:ea typeface="굴림" charset="-127"/>
              </a:rPr>
              <a:t>즉 믿음에 관계없이 성례 그 자체가 구원의 은혜를 허락한다 </a:t>
            </a:r>
          </a:p>
          <a:p>
            <a:pPr eaLnBrk="1" hangingPunct="1"/>
            <a:r>
              <a:rPr lang="en-US" altLang="ko-KR" dirty="0" smtClean="0">
                <a:ea typeface="굴림" charset="-127"/>
              </a:rPr>
              <a:t>(</a:t>
            </a:r>
            <a:r>
              <a:rPr lang="ko-KR" altLang="en-US" dirty="0" smtClean="0">
                <a:ea typeface="굴림" charset="-127"/>
              </a:rPr>
              <a:t>롬 </a:t>
            </a:r>
            <a:r>
              <a:rPr lang="en-US" altLang="ko-KR" dirty="0" smtClean="0">
                <a:ea typeface="굴림" charset="-127"/>
              </a:rPr>
              <a:t>6:3).</a:t>
            </a:r>
          </a:p>
          <a:p>
            <a:pPr eaLnBrk="1" hangingPunct="1"/>
            <a:endParaRPr lang="en-US" altLang="ko-KR" dirty="0" smtClean="0">
              <a:ea typeface="굴림" charset="-127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z="3600" smtClean="0">
                <a:ea typeface="굴림" charset="-127"/>
              </a:rPr>
              <a:t>유아세례의 근거 </a:t>
            </a:r>
            <a:br>
              <a:rPr lang="ko-KR" altLang="en-US" sz="3600" smtClean="0">
                <a:ea typeface="굴림" charset="-127"/>
              </a:rPr>
            </a:br>
            <a:r>
              <a:rPr lang="en-US" altLang="ko-KR" sz="3600" smtClean="0">
                <a:ea typeface="굴림" charset="-127"/>
              </a:rPr>
              <a:t>(</a:t>
            </a:r>
            <a:r>
              <a:rPr lang="ko-KR" altLang="en-US" sz="3600" smtClean="0">
                <a:ea typeface="굴림" charset="-127"/>
              </a:rPr>
              <a:t>카톨릭과 구 루터파</a:t>
            </a:r>
            <a:r>
              <a:rPr lang="en-US" altLang="ko-KR" sz="3600" smtClean="0">
                <a:ea typeface="굴림" charset="-127"/>
              </a:rPr>
              <a:t>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1. </a:t>
            </a:r>
            <a:r>
              <a:rPr lang="ko-KR" altLang="en-US" sz="2800" smtClean="0">
                <a:ea typeface="굴림" charset="-127"/>
              </a:rPr>
              <a:t>말씀구절</a:t>
            </a:r>
            <a:r>
              <a:rPr lang="en-US" altLang="ko-KR" sz="2800" smtClean="0">
                <a:ea typeface="굴림" charset="-127"/>
              </a:rPr>
              <a:t>: </a:t>
            </a:r>
            <a:r>
              <a:rPr lang="ko-KR" altLang="en-US" sz="2800" smtClean="0">
                <a:ea typeface="굴림" charset="-127"/>
              </a:rPr>
              <a:t>막 </a:t>
            </a:r>
            <a:r>
              <a:rPr lang="en-US" altLang="ko-KR" sz="2800" smtClean="0">
                <a:ea typeface="굴림" charset="-127"/>
              </a:rPr>
              <a:t>10:13-14; </a:t>
            </a:r>
            <a:r>
              <a:rPr lang="ko-KR" altLang="en-US" sz="2800" smtClean="0">
                <a:ea typeface="굴림" charset="-127"/>
              </a:rPr>
              <a:t>행 </a:t>
            </a:r>
            <a:r>
              <a:rPr lang="en-US" altLang="ko-KR" sz="2800" smtClean="0">
                <a:ea typeface="굴림" charset="-127"/>
              </a:rPr>
              <a:t>11:14; 16:15, 31 “</a:t>
            </a:r>
            <a:r>
              <a:rPr lang="ko-KR" altLang="en-US" sz="2800" smtClean="0">
                <a:ea typeface="굴림" charset="-127"/>
              </a:rPr>
              <a:t>온 집”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2. </a:t>
            </a:r>
            <a:r>
              <a:rPr lang="ko-KR" altLang="en-US" sz="2800" smtClean="0">
                <a:ea typeface="굴림" charset="-127"/>
              </a:rPr>
              <a:t>주장</a:t>
            </a:r>
            <a:r>
              <a:rPr lang="en-US" altLang="ko-KR" sz="2800" smtClean="0">
                <a:ea typeface="굴림" charset="-127"/>
              </a:rPr>
              <a:t>: </a:t>
            </a:r>
            <a:r>
              <a:rPr lang="ko-KR" altLang="en-US" sz="2800" smtClean="0">
                <a:ea typeface="굴림" charset="-127"/>
              </a:rPr>
              <a:t>유아세례는 아이들의 원죄를 제거한다</a:t>
            </a:r>
            <a:r>
              <a:rPr lang="en-US" altLang="ko-KR" sz="2800" smtClean="0">
                <a:ea typeface="굴림" charset="-127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3. </a:t>
            </a:r>
            <a:r>
              <a:rPr lang="ko-KR" altLang="en-US" sz="2800" smtClean="0">
                <a:ea typeface="굴림" charset="-127"/>
              </a:rPr>
              <a:t>근거</a:t>
            </a:r>
            <a:r>
              <a:rPr lang="en-US" altLang="ko-KR" sz="2800" smtClean="0">
                <a:ea typeface="굴림" charset="-127"/>
              </a:rPr>
              <a:t>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    (1) </a:t>
            </a:r>
            <a:r>
              <a:rPr lang="ko-KR" altLang="en-US" sz="2800" smtClean="0">
                <a:ea typeface="굴림" charset="-127"/>
              </a:rPr>
              <a:t>어린 아이도 신앙 </a:t>
            </a:r>
            <a:r>
              <a:rPr lang="en-US" altLang="ko-KR" sz="2800" smtClean="0">
                <a:ea typeface="굴림" charset="-127"/>
              </a:rPr>
              <a:t>(implicit faith)</a:t>
            </a:r>
            <a:r>
              <a:rPr lang="ko-KR" altLang="en-US" sz="2800" smtClean="0">
                <a:ea typeface="굴림" charset="-127"/>
              </a:rPr>
              <a:t>을 가질 수 있다</a:t>
            </a:r>
            <a:r>
              <a:rPr lang="en-US" altLang="ko-KR" sz="2800" smtClean="0">
                <a:ea typeface="굴림" charset="-127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    (2) </a:t>
            </a:r>
            <a:r>
              <a:rPr lang="ko-KR" altLang="en-US" sz="2800" smtClean="0">
                <a:ea typeface="굴림" charset="-127"/>
              </a:rPr>
              <a:t>대리신앙에 입각</a:t>
            </a:r>
            <a:r>
              <a:rPr lang="en-US" altLang="ko-KR" sz="2800" smtClean="0">
                <a:ea typeface="굴림" charset="-127"/>
              </a:rPr>
              <a:t>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    </a:t>
            </a:r>
            <a:r>
              <a:rPr lang="ko-KR" altLang="en-US" sz="2800" smtClean="0">
                <a:ea typeface="굴림" charset="-127"/>
              </a:rPr>
              <a:t>부모의 신앙 혹은 교회의 신앙 </a:t>
            </a:r>
            <a:r>
              <a:rPr lang="en-US" altLang="ko-KR" sz="2800" smtClean="0">
                <a:ea typeface="굴림" charset="-127"/>
              </a:rPr>
              <a:t>(vicarious faith) </a:t>
            </a:r>
            <a:r>
              <a:rPr lang="ko-KR" altLang="en-US" sz="2800" smtClean="0">
                <a:ea typeface="굴림" charset="-127"/>
              </a:rPr>
              <a:t>이 거기에 개입된다</a:t>
            </a:r>
            <a:r>
              <a:rPr lang="en-US" altLang="ko-KR" sz="2800" smtClean="0">
                <a:ea typeface="굴림" charset="-127"/>
              </a:rPr>
              <a:t>. </a:t>
            </a:r>
            <a:endParaRPr lang="en-US" altLang="ko-KR" smtClean="0">
              <a:ea typeface="굴림" charset="-127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z="4000" smtClean="0">
                <a:ea typeface="굴림" charset="-127"/>
              </a:rPr>
              <a:t>세례가 구원의 필수요소인가</a:t>
            </a:r>
            <a:r>
              <a:rPr lang="en-US" altLang="ko-KR" sz="4000" smtClean="0">
                <a:ea typeface="굴림" charset="-127"/>
              </a:rPr>
              <a:t>? (361-62)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1. </a:t>
            </a:r>
            <a:r>
              <a:rPr lang="ko-KR" altLang="en-US" sz="2800" smtClean="0">
                <a:ea typeface="굴림" charset="-127"/>
              </a:rPr>
              <a:t>막 </a:t>
            </a:r>
            <a:r>
              <a:rPr lang="en-US" altLang="ko-KR" sz="2800" smtClean="0">
                <a:ea typeface="굴림" charset="-127"/>
              </a:rPr>
              <a:t>16:16 “</a:t>
            </a:r>
            <a:r>
              <a:rPr lang="ko-KR" altLang="en-US" sz="2800" smtClean="0">
                <a:ea typeface="굴림" charset="-127"/>
              </a:rPr>
              <a:t>믿고 세례를 받는 사람</a:t>
            </a:r>
            <a:r>
              <a:rPr lang="en-US" altLang="ko-KR" sz="2800" smtClean="0">
                <a:ea typeface="굴림" charset="-127"/>
              </a:rPr>
              <a:t>…”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800" smtClean="0">
                <a:ea typeface="굴림" charset="-127"/>
              </a:rPr>
              <a:t>강조된 것은 믿음이지 세례가 아니다</a:t>
            </a:r>
            <a:r>
              <a:rPr lang="en-US" altLang="ko-KR" sz="2800" smtClean="0">
                <a:ea typeface="굴림" charset="-127"/>
              </a:rPr>
              <a:t>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2. </a:t>
            </a:r>
            <a:r>
              <a:rPr lang="ko-KR" altLang="en-US" sz="2800" smtClean="0">
                <a:ea typeface="굴림" charset="-127"/>
              </a:rPr>
              <a:t>요 </a:t>
            </a:r>
            <a:r>
              <a:rPr lang="en-US" altLang="ko-KR" sz="2800" smtClean="0">
                <a:ea typeface="굴림" charset="-127"/>
              </a:rPr>
              <a:t>3:5 “</a:t>
            </a:r>
            <a:r>
              <a:rPr lang="ko-KR" altLang="en-US" sz="2800" smtClean="0">
                <a:ea typeface="굴림" charset="-127"/>
              </a:rPr>
              <a:t>물과 성령”에서도 물이 반드시 세례를 가리킨다고 보기는 어렵다</a:t>
            </a:r>
            <a:r>
              <a:rPr lang="en-US" altLang="ko-KR" sz="2800" smtClean="0">
                <a:ea typeface="굴림" charset="-127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smtClean="0">
              <a:ea typeface="굴림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3. </a:t>
            </a:r>
            <a:r>
              <a:rPr lang="ko-KR" altLang="en-US" sz="2800" smtClean="0">
                <a:ea typeface="굴림" charset="-127"/>
              </a:rPr>
              <a:t>딛 </a:t>
            </a:r>
            <a:r>
              <a:rPr lang="en-US" altLang="ko-KR" sz="2800" smtClean="0">
                <a:ea typeface="굴림" charset="-127"/>
              </a:rPr>
              <a:t>3:5 “</a:t>
            </a:r>
            <a:r>
              <a:rPr lang="ko-KR" altLang="en-US" sz="2800" smtClean="0">
                <a:ea typeface="굴림" charset="-127"/>
              </a:rPr>
              <a:t>중생의 씻음”도 세례를 가리킨다고 보기에는 너무 애매모호하다</a:t>
            </a:r>
            <a:r>
              <a:rPr lang="en-US" altLang="ko-KR" sz="2800" smtClean="0">
                <a:ea typeface="굴림" charset="-127"/>
              </a:rPr>
              <a:t>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smtClean="0">
              <a:ea typeface="굴림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4. </a:t>
            </a:r>
            <a:r>
              <a:rPr lang="ko-KR" altLang="en-US" sz="2800" smtClean="0">
                <a:ea typeface="굴림" charset="-127"/>
              </a:rPr>
              <a:t>결론</a:t>
            </a:r>
            <a:r>
              <a:rPr lang="en-US" altLang="ko-KR" sz="2800" smtClean="0">
                <a:ea typeface="굴림" charset="-127"/>
              </a:rPr>
              <a:t>: </a:t>
            </a:r>
            <a:r>
              <a:rPr lang="ko-KR" altLang="en-US" sz="2800" smtClean="0">
                <a:ea typeface="굴림" charset="-127"/>
              </a:rPr>
              <a:t>세례가 중생의 수단이나 필수적인 통로라는 주장을 지지하는 성경적 근거는 없다</a:t>
            </a:r>
            <a:r>
              <a:rPr lang="en-US" altLang="ko-KR" sz="2800" smtClean="0">
                <a:ea typeface="굴림" charset="-127"/>
              </a:rPr>
              <a:t>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charset="-127"/>
              </a:rPr>
              <a:t>세례의 진정한 의미</a:t>
            </a:r>
            <a:r>
              <a:rPr lang="en-US" altLang="ko-KR" smtClean="0">
                <a:ea typeface="굴림" charset="-127"/>
              </a:rPr>
              <a:t>?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95600"/>
            <a:ext cx="7772400" cy="3200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mtClean="0">
                <a:ea typeface="굴림" charset="-127"/>
              </a:rPr>
              <a:t>1. </a:t>
            </a:r>
            <a:r>
              <a:rPr lang="ko-KR" altLang="en-US" smtClean="0">
                <a:ea typeface="굴림" charset="-127"/>
              </a:rPr>
              <a:t>그리스도의 죽으심과 부활에 연합함 </a:t>
            </a:r>
            <a:r>
              <a:rPr lang="en-US" altLang="ko-KR" smtClean="0">
                <a:ea typeface="굴림" charset="-127"/>
              </a:rPr>
              <a:t>(</a:t>
            </a:r>
            <a:r>
              <a:rPr lang="ko-KR" altLang="en-US" smtClean="0">
                <a:ea typeface="굴림" charset="-127"/>
              </a:rPr>
              <a:t>롬 </a:t>
            </a:r>
            <a:r>
              <a:rPr lang="en-US" altLang="ko-KR" smtClean="0">
                <a:ea typeface="굴림" charset="-127"/>
              </a:rPr>
              <a:t>6:1-11).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mtClean="0">
                <a:ea typeface="굴림" charset="-127"/>
              </a:rPr>
              <a:t>2. </a:t>
            </a:r>
            <a:r>
              <a:rPr lang="ko-KR" altLang="en-US" smtClean="0">
                <a:ea typeface="굴림" charset="-127"/>
              </a:rPr>
              <a:t>신앙의 고백과 증거 </a:t>
            </a:r>
            <a:r>
              <a:rPr lang="en-US" altLang="ko-KR" smtClean="0">
                <a:ea typeface="굴림" charset="-127"/>
              </a:rPr>
              <a:t>(</a:t>
            </a:r>
            <a:r>
              <a:rPr lang="ko-KR" altLang="en-US" smtClean="0">
                <a:ea typeface="굴림" charset="-127"/>
              </a:rPr>
              <a:t>행 </a:t>
            </a:r>
            <a:r>
              <a:rPr lang="en-US" altLang="ko-KR" smtClean="0">
                <a:ea typeface="굴림" charset="-127"/>
              </a:rPr>
              <a:t>22:16).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mtClean="0">
                <a:ea typeface="굴림" charset="-127"/>
              </a:rPr>
              <a:t>3. </a:t>
            </a:r>
            <a:r>
              <a:rPr lang="ko-KR" altLang="en-US" smtClean="0">
                <a:ea typeface="굴림" charset="-127"/>
              </a:rPr>
              <a:t>주님의 사역 </a:t>
            </a:r>
            <a:r>
              <a:rPr lang="en-US" altLang="ko-KR" smtClean="0">
                <a:ea typeface="굴림" charset="-127"/>
              </a:rPr>
              <a:t>(</a:t>
            </a:r>
            <a:r>
              <a:rPr lang="ko-KR" altLang="en-US" smtClean="0">
                <a:ea typeface="굴림" charset="-127"/>
              </a:rPr>
              <a:t>죄사함</a:t>
            </a:r>
            <a:r>
              <a:rPr lang="en-US" altLang="ko-KR" smtClean="0">
                <a:ea typeface="굴림" charset="-127"/>
              </a:rPr>
              <a:t>) </a:t>
            </a:r>
            <a:r>
              <a:rPr lang="ko-KR" altLang="en-US" smtClean="0">
                <a:ea typeface="굴림" charset="-127"/>
              </a:rPr>
              <a:t>의 선포</a:t>
            </a:r>
            <a:r>
              <a:rPr lang="en-US" altLang="ko-KR" smtClean="0">
                <a:ea typeface="굴림" charset="-127"/>
              </a:rPr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charset="-127"/>
              </a:rPr>
              <a:t>유아세례를 인정할 것인가</a:t>
            </a:r>
            <a:r>
              <a:rPr lang="en-US" altLang="ko-KR" smtClean="0">
                <a:ea typeface="굴림" charset="-127"/>
              </a:rPr>
              <a:t>?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696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1. </a:t>
            </a:r>
            <a:r>
              <a:rPr lang="ko-KR" altLang="en-US" sz="2800" smtClean="0">
                <a:ea typeface="굴림" charset="-127"/>
              </a:rPr>
              <a:t>신약성경에 유아들이 세례 받았다는 직접적인 기록은 없으며 다만 추정할 뿐이다</a:t>
            </a:r>
            <a:r>
              <a:rPr lang="en-US" altLang="ko-KR" sz="2800" smtClean="0">
                <a:ea typeface="굴림" charset="-127"/>
              </a:rPr>
              <a:t>. “</a:t>
            </a:r>
            <a:r>
              <a:rPr lang="ko-KR" altLang="en-US" sz="2800" smtClean="0">
                <a:ea typeface="굴림" charset="-127"/>
              </a:rPr>
              <a:t>온 집” </a:t>
            </a:r>
            <a:r>
              <a:rPr lang="en-US" altLang="ko-KR" sz="2800" smtClean="0">
                <a:ea typeface="굴림" charset="-127"/>
              </a:rPr>
              <a:t>(</a:t>
            </a:r>
            <a:r>
              <a:rPr lang="ko-KR" altLang="en-US" sz="2800" smtClean="0">
                <a:ea typeface="굴림" charset="-127"/>
              </a:rPr>
              <a:t>행 </a:t>
            </a:r>
            <a:r>
              <a:rPr lang="en-US" altLang="ko-KR" sz="2800" smtClean="0">
                <a:ea typeface="굴림" charset="-127"/>
              </a:rPr>
              <a:t>11:14; 16:16, 31)</a:t>
            </a:r>
            <a:r>
              <a:rPr lang="ko-KR" altLang="en-US" sz="2800" smtClean="0">
                <a:ea typeface="굴림" charset="-127"/>
              </a:rPr>
              <a:t>은 “온 집안의 어른들”을 말했다고 봄이 더 타당하다</a:t>
            </a:r>
            <a:r>
              <a:rPr lang="en-US" altLang="ko-KR" sz="2800" smtClean="0">
                <a:ea typeface="굴림" charset="-127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smtClean="0">
              <a:ea typeface="굴림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2. </a:t>
            </a:r>
            <a:r>
              <a:rPr lang="ko-KR" altLang="en-US" sz="2800" smtClean="0">
                <a:ea typeface="굴림" charset="-127"/>
              </a:rPr>
              <a:t>예수님이 어린아이를 용납했다는 것과 세례를 연결시키는 것은 논리의 비약이다 </a:t>
            </a:r>
            <a:r>
              <a:rPr lang="en-US" altLang="ko-KR" sz="2800" smtClean="0">
                <a:ea typeface="굴림" charset="-127"/>
              </a:rPr>
              <a:t>(</a:t>
            </a:r>
            <a:r>
              <a:rPr lang="ko-KR" altLang="en-US" sz="2800" smtClean="0">
                <a:ea typeface="굴림" charset="-127"/>
              </a:rPr>
              <a:t>막 </a:t>
            </a:r>
            <a:r>
              <a:rPr lang="en-US" altLang="ko-KR" sz="2800" smtClean="0">
                <a:ea typeface="굴림" charset="-127"/>
              </a:rPr>
              <a:t>10:13-14).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smtClean="0">
              <a:ea typeface="굴림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3. </a:t>
            </a:r>
            <a:r>
              <a:rPr lang="ko-KR" altLang="en-US" sz="2800" smtClean="0">
                <a:ea typeface="굴림" charset="-127"/>
              </a:rPr>
              <a:t>결론</a:t>
            </a:r>
            <a:r>
              <a:rPr lang="en-US" altLang="ko-KR" sz="2800" smtClean="0">
                <a:ea typeface="굴림" charset="-127"/>
              </a:rPr>
              <a:t>: </a:t>
            </a:r>
            <a:r>
              <a:rPr lang="ko-KR" altLang="en-US" sz="2800" smtClean="0">
                <a:ea typeface="굴림" charset="-127"/>
              </a:rPr>
              <a:t>믿는 자에게 세례줌이 타당하다 </a:t>
            </a:r>
            <a:r>
              <a:rPr lang="en-US" altLang="ko-KR" sz="2800" smtClean="0">
                <a:ea typeface="굴림" charset="-127"/>
              </a:rPr>
              <a:t>(Believers’ baptism).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charset="-127"/>
              </a:rPr>
              <a:t>세례의 형식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1. </a:t>
            </a:r>
            <a:r>
              <a:rPr lang="ko-KR" altLang="en-US" sz="2800" smtClean="0">
                <a:ea typeface="굴림" charset="-127"/>
              </a:rPr>
              <a:t>두 가지 고려사항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800" smtClean="0">
                <a:ea typeface="굴림" charset="-127"/>
              </a:rPr>
              <a:t>    </a:t>
            </a:r>
            <a:r>
              <a:rPr lang="en-US" altLang="ko-KR" sz="2800" smtClean="0">
                <a:ea typeface="굴림" charset="-127"/>
              </a:rPr>
              <a:t>(1) </a:t>
            </a:r>
            <a:r>
              <a:rPr lang="ko-KR" altLang="en-US" sz="2800" smtClean="0">
                <a:ea typeface="굴림" charset="-127"/>
              </a:rPr>
              <a:t>신약의 세례의 형식</a:t>
            </a:r>
            <a:r>
              <a:rPr lang="en-US" altLang="ko-KR" sz="2800" smtClean="0">
                <a:ea typeface="굴림" charset="-127"/>
              </a:rPr>
              <a:t>: </a:t>
            </a:r>
            <a:r>
              <a:rPr lang="ko-KR" altLang="en-US" sz="2800" smtClean="0">
                <a:ea typeface="굴림" charset="-127"/>
              </a:rPr>
              <a:t>침례</a:t>
            </a:r>
            <a:r>
              <a:rPr lang="en-US" altLang="ko-KR" sz="2800" smtClean="0">
                <a:ea typeface="굴림" charset="-127"/>
              </a:rPr>
              <a:t>.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    (2)  </a:t>
            </a:r>
            <a:r>
              <a:rPr lang="ko-KR" altLang="en-US" sz="2800" smtClean="0">
                <a:ea typeface="굴림" charset="-127"/>
              </a:rPr>
              <a:t>상징적 의미</a:t>
            </a:r>
            <a:r>
              <a:rPr lang="en-US" altLang="ko-KR" sz="2800" smtClean="0">
                <a:ea typeface="굴림" charset="-127"/>
              </a:rPr>
              <a:t>: </a:t>
            </a:r>
            <a:r>
              <a:rPr lang="ko-KR" altLang="en-US" sz="2800" smtClean="0">
                <a:ea typeface="굴림" charset="-127"/>
              </a:rPr>
              <a:t>침례 </a:t>
            </a:r>
            <a:r>
              <a:rPr lang="en-US" altLang="ko-KR" sz="2800" smtClean="0">
                <a:ea typeface="굴림" charset="-127"/>
              </a:rPr>
              <a:t>(</a:t>
            </a:r>
            <a:r>
              <a:rPr lang="ko-KR" altLang="en-US" sz="2800" smtClean="0">
                <a:ea typeface="굴림" charset="-127"/>
              </a:rPr>
              <a:t>롬 </a:t>
            </a:r>
            <a:r>
              <a:rPr lang="en-US" altLang="ko-KR" sz="2800" smtClean="0">
                <a:ea typeface="굴림" charset="-127"/>
              </a:rPr>
              <a:t>6:3-5). </a:t>
            </a:r>
            <a:r>
              <a:rPr lang="ko-KR" altLang="en-US" sz="2800" smtClean="0">
                <a:ea typeface="굴림" charset="-127"/>
              </a:rPr>
              <a:t>물에 잠기는 것은 일종의 장사됨이며 물밖으로 나오는 것은 부활의 상징이다</a:t>
            </a:r>
            <a:r>
              <a:rPr lang="en-US" altLang="ko-KR" sz="2800" smtClean="0">
                <a:ea typeface="굴림" charset="-127"/>
              </a:rPr>
              <a:t>.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smtClean="0">
              <a:ea typeface="굴림" charset="-127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charset="-127"/>
              </a:rPr>
              <a:t>2. </a:t>
            </a:r>
            <a:r>
              <a:rPr lang="ko-KR" altLang="en-US" sz="2800" smtClean="0">
                <a:ea typeface="굴림" charset="-127"/>
              </a:rPr>
              <a:t>결론</a:t>
            </a:r>
            <a:r>
              <a:rPr lang="en-US" altLang="ko-KR" sz="2800" smtClean="0">
                <a:ea typeface="굴림" charset="-127"/>
              </a:rPr>
              <a:t>: 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ko-KR" altLang="en-US" sz="2800" smtClean="0">
                <a:ea typeface="굴림" charset="-127"/>
              </a:rPr>
              <a:t>침례가 유일한 합법적인 세례의 형식이라고 할 수는 없겠으나 가장 성경적이며 적절한 방식이다</a:t>
            </a:r>
            <a:r>
              <a:rPr lang="en-US" altLang="ko-KR" sz="2800" smtClean="0">
                <a:ea typeface="굴림" charset="-127"/>
              </a:rPr>
              <a:t>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762000"/>
            <a:ext cx="7694613" cy="2971800"/>
          </a:xfrm>
        </p:spPr>
        <p:txBody>
          <a:bodyPr/>
          <a:lstStyle/>
          <a:p>
            <a:pPr eaLnBrk="1" hangingPunct="1"/>
            <a:r>
              <a:rPr lang="en-US" altLang="ko-KR" smtClean="0">
                <a:ea typeface="굴림" charset="-127"/>
              </a:rPr>
              <a:t>Lord’s Supper </a:t>
            </a:r>
            <a:r>
              <a:rPr lang="ko-KR" altLang="en-US" smtClean="0">
                <a:ea typeface="굴림" charset="-127"/>
              </a:rPr>
              <a:t>성찬 </a:t>
            </a:r>
            <a:r>
              <a:rPr lang="en-US" altLang="ko-KR" smtClean="0">
                <a:ea typeface="굴림" charset="-127"/>
              </a:rPr>
              <a:t>(Continuing Rite of the Church, 363-67)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609600"/>
          </a:xfrm>
        </p:spPr>
        <p:txBody>
          <a:bodyPr/>
          <a:lstStyle/>
          <a:p>
            <a:pPr eaLnBrk="1" hangingPunct="1"/>
            <a:r>
              <a:rPr lang="ko-KR" altLang="en-US" sz="4000" smtClean="0">
                <a:ea typeface="굴림" charset="-127"/>
              </a:rPr>
              <a:t>성찬에 대한 </a:t>
            </a:r>
            <a:r>
              <a:rPr lang="en-US" altLang="ko-KR" sz="4000" smtClean="0">
                <a:ea typeface="굴림" charset="-127"/>
              </a:rPr>
              <a:t>4</a:t>
            </a:r>
            <a:r>
              <a:rPr lang="ko-KR" altLang="en-US" sz="4000" smtClean="0">
                <a:ea typeface="굴림" charset="-127"/>
              </a:rPr>
              <a:t>가지 견해 </a:t>
            </a:r>
            <a:br>
              <a:rPr lang="ko-KR" altLang="en-US" sz="4000" smtClean="0">
                <a:ea typeface="굴림" charset="-127"/>
              </a:rPr>
            </a:br>
            <a:r>
              <a:rPr lang="en-US" altLang="ko-KR" sz="4000" smtClean="0">
                <a:ea typeface="굴림" charset="-127"/>
              </a:rPr>
              <a:t>(363-65)</a:t>
            </a:r>
          </a:p>
        </p:txBody>
      </p:sp>
      <p:graphicFrame>
        <p:nvGraphicFramePr>
          <p:cNvPr id="31798" name="Group 54"/>
          <p:cNvGraphicFramePr>
            <a:graphicFrameLocks noGrp="1"/>
          </p:cNvGraphicFramePr>
          <p:nvPr>
            <p:ph type="tbl" idx="1"/>
          </p:nvPr>
        </p:nvGraphicFramePr>
        <p:xfrm>
          <a:off x="685800" y="1371600"/>
          <a:ext cx="7772400" cy="5434584"/>
        </p:xfrm>
        <a:graphic>
          <a:graphicData uri="http://schemas.openxmlformats.org/drawingml/2006/table">
            <a:tbl>
              <a:tblPr/>
              <a:tblGrid>
                <a:gridCol w="1828800"/>
                <a:gridCol w="59436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주창자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견해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로만 카톨릭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- </a:t>
                      </a: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트렌트 종교회의 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(1545-63)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Transsubstantiation (</a:t>
                      </a: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화체설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): (1) </a:t>
                      </a: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문자적으로 그리스도의 몸와 피에 참예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; (2) </a:t>
                      </a: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그리스도의 반복적 희생행위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; (3) </a:t>
                      </a: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사제만이 떡과 포도주를 변화시킬 수 있다는 사제주의 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(sacredotalism)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루터파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카톨릭의 개념중 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(1)</a:t>
                      </a: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은 인정하나 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(2)</a:t>
                      </a: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와 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(3)</a:t>
                      </a: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은 부인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유익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: </a:t>
                      </a: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죄의 용서와 신앙의 확인을 경험한다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개혁파 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칼빈주의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역동적 임재 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(dynamic presence). </a:t>
                      </a: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영적 임재설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유익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: </a:t>
                      </a: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신자들에게 대한 사랑과 언약을 확인하는 것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쯔빙글리 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단순한 기념 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(Commemoration). </a:t>
                      </a: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유익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: </a:t>
                      </a: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그리스도의 죽음과 대속을 믿음으로 받아들이는 것이다</a:t>
                      </a:r>
                      <a:r>
                        <a:rPr kumimoji="0" lang="en-US" altLang="ko-K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charset="-127"/>
              </a:rPr>
              <a:t>성찬의 의미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charset="-127"/>
              </a:rPr>
              <a:t>그리스도와의 연합</a:t>
            </a:r>
          </a:p>
          <a:p>
            <a:pPr eaLnBrk="1" hangingPunct="1"/>
            <a:endParaRPr lang="ko-KR" altLang="en-US" smtClean="0">
              <a:ea typeface="굴림" charset="-127"/>
            </a:endParaRPr>
          </a:p>
          <a:p>
            <a:pPr eaLnBrk="1" hangingPunct="1"/>
            <a:r>
              <a:rPr lang="en-US" altLang="ko-KR" smtClean="0">
                <a:ea typeface="굴림" charset="-127"/>
              </a:rPr>
              <a:t>(1) </a:t>
            </a:r>
            <a:r>
              <a:rPr lang="ko-KR" altLang="en-US" smtClean="0">
                <a:ea typeface="굴림" charset="-127"/>
              </a:rPr>
              <a:t>떡은 한 몸을 상징</a:t>
            </a:r>
          </a:p>
          <a:p>
            <a:pPr eaLnBrk="1" hangingPunct="1"/>
            <a:r>
              <a:rPr lang="en-US" altLang="ko-KR" smtClean="0">
                <a:ea typeface="굴림" charset="-127"/>
              </a:rPr>
              <a:t>(2) </a:t>
            </a:r>
            <a:r>
              <a:rPr lang="ko-KR" altLang="en-US" smtClean="0">
                <a:ea typeface="굴림" charset="-127"/>
              </a:rPr>
              <a:t>잔은 그리스도의 피에 참여함</a:t>
            </a:r>
            <a:r>
              <a:rPr lang="en-US" altLang="ko-KR" smtClean="0">
                <a:ea typeface="굴림" charset="-127"/>
              </a:rPr>
              <a:t>, </a:t>
            </a:r>
            <a:r>
              <a:rPr lang="ko-KR" altLang="en-US" smtClean="0">
                <a:ea typeface="굴림" charset="-127"/>
              </a:rPr>
              <a:t>즉 대속을 상징</a:t>
            </a:r>
            <a:r>
              <a:rPr lang="en-US" altLang="ko-KR" smtClean="0">
                <a:ea typeface="굴림" charset="-127"/>
              </a:rPr>
              <a:t>.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charset="-127"/>
              </a:rPr>
              <a:t>신자 상호간의 연합</a:t>
            </a:r>
          </a:p>
          <a:p>
            <a:pPr eaLnBrk="1" hangingPunct="1"/>
            <a:endParaRPr lang="ko-KR" altLang="en-US" smtClean="0">
              <a:ea typeface="굴림" charset="-127"/>
            </a:endParaRPr>
          </a:p>
          <a:p>
            <a:pPr eaLnBrk="1" hangingPunct="1"/>
            <a:r>
              <a:rPr lang="en-US" altLang="ko-KR" smtClean="0">
                <a:ea typeface="굴림" charset="-127"/>
              </a:rPr>
              <a:t>(1) </a:t>
            </a:r>
            <a:r>
              <a:rPr lang="ko-KR" altLang="en-US" smtClean="0">
                <a:ea typeface="굴림" charset="-127"/>
              </a:rPr>
              <a:t>떡을 나눔으로 그리스도 안에서 연합함</a:t>
            </a:r>
            <a:r>
              <a:rPr lang="en-US" altLang="ko-KR" smtClean="0">
                <a:ea typeface="굴림" charset="-127"/>
              </a:rPr>
              <a:t>.</a:t>
            </a:r>
          </a:p>
          <a:p>
            <a:pPr eaLnBrk="1" hangingPunct="1"/>
            <a:r>
              <a:rPr lang="en-US" altLang="ko-KR" smtClean="0">
                <a:ea typeface="굴림" charset="-127"/>
              </a:rPr>
              <a:t>(2) </a:t>
            </a:r>
            <a:r>
              <a:rPr lang="ko-KR" altLang="en-US" smtClean="0">
                <a:ea typeface="굴림" charset="-127"/>
              </a:rPr>
              <a:t>잔을 나눔으로 대속함 받은 죄인으로서 서로 용서함</a:t>
            </a:r>
            <a:r>
              <a:rPr lang="en-US" altLang="ko-KR" smtClean="0">
                <a:ea typeface="굴림" charset="-127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>
                <a:ea typeface="굴림" charset="-127"/>
              </a:rPr>
              <a:t>1. </a:t>
            </a:r>
            <a:r>
              <a:rPr lang="ko-KR" altLang="en-US" smtClean="0">
                <a:ea typeface="굴림" charset="-127"/>
              </a:rPr>
              <a:t>교회란</a:t>
            </a:r>
            <a:r>
              <a:rPr lang="en-US" altLang="ko-KR" smtClean="0">
                <a:ea typeface="굴림" charset="-127"/>
              </a:rPr>
              <a:t>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35052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charset="-127"/>
              </a:rPr>
              <a:t>교회의 원어의미</a:t>
            </a:r>
          </a:p>
          <a:p>
            <a:pPr eaLnBrk="1" hangingPunct="1"/>
            <a:r>
              <a:rPr lang="ko-KR" altLang="en-US" smtClean="0">
                <a:ea typeface="굴림" charset="-127"/>
              </a:rPr>
              <a:t>교회의 </a:t>
            </a:r>
            <a:r>
              <a:rPr lang="en-US" altLang="ko-KR" smtClean="0">
                <a:ea typeface="굴림" charset="-127"/>
              </a:rPr>
              <a:t>2</a:t>
            </a:r>
            <a:r>
              <a:rPr lang="ko-KR" altLang="en-US" smtClean="0">
                <a:ea typeface="굴림" charset="-127"/>
              </a:rPr>
              <a:t>가지 의미</a:t>
            </a:r>
          </a:p>
          <a:p>
            <a:pPr eaLnBrk="1" hangingPunct="1"/>
            <a:r>
              <a:rPr lang="ko-KR" altLang="en-US" smtClean="0">
                <a:ea typeface="굴림" charset="-127"/>
              </a:rPr>
              <a:t>교회의 하나됨에 대한 </a:t>
            </a:r>
            <a:r>
              <a:rPr lang="en-US" altLang="ko-KR" smtClean="0">
                <a:ea typeface="굴림" charset="-127"/>
              </a:rPr>
              <a:t>4 </a:t>
            </a:r>
            <a:r>
              <a:rPr lang="ko-KR" altLang="en-US" smtClean="0">
                <a:ea typeface="굴림" charset="-127"/>
              </a:rPr>
              <a:t>가지 견해</a:t>
            </a:r>
          </a:p>
          <a:p>
            <a:pPr eaLnBrk="1" hangingPunct="1"/>
            <a:r>
              <a:rPr lang="ko-KR" altLang="en-US" smtClean="0">
                <a:ea typeface="굴림" charset="-127"/>
              </a:rPr>
              <a:t>교회의 </a:t>
            </a:r>
            <a:r>
              <a:rPr lang="en-US" altLang="ko-KR" smtClean="0">
                <a:ea typeface="굴림" charset="-127"/>
              </a:rPr>
              <a:t>3 </a:t>
            </a:r>
            <a:r>
              <a:rPr lang="ko-KR" altLang="en-US" smtClean="0">
                <a:ea typeface="굴림" charset="-127"/>
              </a:rPr>
              <a:t>가지 성경적 이미지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>
                <a:ea typeface="굴림" charset="-127"/>
              </a:rPr>
              <a:t>Basic Meaning of the term “Church”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ko-KR" smtClean="0">
                <a:ea typeface="굴림" charset="-127"/>
              </a:rPr>
              <a:t>Greek </a:t>
            </a:r>
            <a:r>
              <a:rPr lang="ko-KR" altLang="en-US" smtClean="0">
                <a:ea typeface="굴림" charset="-127"/>
              </a:rPr>
              <a:t>신약 </a:t>
            </a:r>
            <a:r>
              <a:rPr lang="en-US" altLang="ko-KR" smtClean="0">
                <a:ea typeface="굴림" charset="-127"/>
              </a:rPr>
              <a:t>ekklesia</a:t>
            </a:r>
          </a:p>
          <a:p>
            <a:pPr eaLnBrk="1" hangingPunct="1"/>
            <a:endParaRPr lang="en-US" altLang="ko-KR" smtClean="0">
              <a:ea typeface="굴림" charset="-127"/>
            </a:endParaRPr>
          </a:p>
          <a:p>
            <a:pPr eaLnBrk="1" hangingPunct="1"/>
            <a:r>
              <a:rPr lang="en-US" altLang="ko-KR" smtClean="0">
                <a:ea typeface="굴림" charset="-127"/>
              </a:rPr>
              <a:t>Simply an assembly of the citizens of a city </a:t>
            </a:r>
            <a:r>
              <a:rPr lang="ko-KR" altLang="en-US" smtClean="0">
                <a:ea typeface="굴림" charset="-127"/>
              </a:rPr>
              <a:t>단순히 시민들의 모임</a:t>
            </a:r>
            <a:r>
              <a:rPr lang="en-US" altLang="ko-KR" smtClean="0">
                <a:ea typeface="굴림" charset="-127"/>
              </a:rPr>
              <a:t>, </a:t>
            </a:r>
            <a:r>
              <a:rPr lang="ko-KR" altLang="en-US" smtClean="0">
                <a:ea typeface="굴림" charset="-127"/>
              </a:rPr>
              <a:t>회집을 가르키는 단어</a:t>
            </a:r>
            <a:r>
              <a:rPr lang="en-US" altLang="ko-KR" smtClean="0">
                <a:ea typeface="굴림" charset="-127"/>
              </a:rPr>
              <a:t>.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ko-KR" smtClean="0">
                <a:ea typeface="굴림" charset="-127"/>
              </a:rPr>
              <a:t>Hebrew </a:t>
            </a:r>
            <a:r>
              <a:rPr lang="ko-KR" altLang="en-US" smtClean="0">
                <a:ea typeface="굴림" charset="-127"/>
              </a:rPr>
              <a:t>구약 </a:t>
            </a:r>
            <a:r>
              <a:rPr lang="en-US" altLang="ko-KR" smtClean="0">
                <a:ea typeface="굴림" charset="-127"/>
              </a:rPr>
              <a:t>qahal</a:t>
            </a:r>
          </a:p>
          <a:p>
            <a:pPr eaLnBrk="1" hangingPunct="1"/>
            <a:endParaRPr lang="en-US" altLang="ko-KR" smtClean="0">
              <a:ea typeface="굴림" charset="-127"/>
            </a:endParaRPr>
          </a:p>
          <a:p>
            <a:pPr eaLnBrk="1" hangingPunct="1"/>
            <a:r>
              <a:rPr lang="en-US" altLang="ko-KR" smtClean="0">
                <a:ea typeface="굴림" charset="-127"/>
              </a:rPr>
              <a:t>A designation of an act of assembling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mtClean="0">
                <a:ea typeface="굴림" charset="-127"/>
              </a:rPr>
              <a:t>    </a:t>
            </a:r>
            <a:r>
              <a:rPr lang="ko-KR" altLang="en-US" smtClean="0">
                <a:ea typeface="굴림" charset="-127"/>
              </a:rPr>
              <a:t>회중의 모임</a:t>
            </a:r>
            <a:r>
              <a:rPr lang="en-US" altLang="ko-KR" smtClean="0">
                <a:ea typeface="굴림" charset="-127"/>
              </a:rPr>
              <a:t>, </a:t>
            </a:r>
            <a:r>
              <a:rPr lang="ko-KR" altLang="en-US" smtClean="0">
                <a:ea typeface="굴림" charset="-127"/>
              </a:rPr>
              <a:t>회중을 모으는 일</a:t>
            </a:r>
            <a:r>
              <a:rPr lang="en-US" altLang="ko-KR" smtClean="0">
                <a:ea typeface="굴림" charset="-127"/>
              </a:rPr>
              <a:t>…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Church in two senses</a:t>
            </a:r>
          </a:p>
        </p:txBody>
      </p:sp>
      <p:graphicFrame>
        <p:nvGraphicFramePr>
          <p:cNvPr id="2076" name="Group 28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541520"/>
        </p:xfrm>
        <a:graphic>
          <a:graphicData uri="http://schemas.openxmlformats.org/drawingml/2006/table">
            <a:tbl>
              <a:tblPr/>
              <a:tblGrid>
                <a:gridCol w="2590800"/>
                <a:gridCol w="3657600"/>
                <a:gridCol w="1524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o-KR" altLang="ko-K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개념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말씀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Universal or Invisible Church (</a:t>
                      </a:r>
                      <a:r>
                        <a:rPr kumimoji="0" lang="ko-KR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우주적 혹은 불가시적 교회</a:t>
                      </a:r>
                      <a:r>
                        <a:rPr kumimoji="0" lang="en-US" altLang="ko-K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시공을 초월하여 예수 그리스도를 믿는 모든 사람들을 총칭한다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Matt 16:18; Eph 1:22-23; 5:23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Local or Visible Church (</a:t>
                      </a:r>
                      <a:r>
                        <a:rPr kumimoji="0" lang="ko-KR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지역교회 혹은 가시적 교회</a:t>
                      </a:r>
                      <a:r>
                        <a:rPr kumimoji="0" lang="en-US" altLang="ko-K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일정 지역 안에서 모이는 모이는 신자들의 모임을 가르킨다</a:t>
                      </a:r>
                      <a:r>
                        <a:rPr kumimoji="0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 Cor 1:2; 1 Thess1 :1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696200" cy="609600"/>
          </a:xfrm>
        </p:spPr>
        <p:txBody>
          <a:bodyPr/>
          <a:lstStyle/>
          <a:p>
            <a:pPr eaLnBrk="1" hangingPunct="1"/>
            <a:r>
              <a:rPr lang="ko-KR" altLang="en-US" sz="3200" smtClean="0">
                <a:ea typeface="굴림" charset="-127"/>
              </a:rPr>
              <a:t>교회의 하나됨에 대한 </a:t>
            </a:r>
            <a:r>
              <a:rPr lang="en-US" altLang="ko-KR" sz="3200" smtClean="0">
                <a:ea typeface="굴림" charset="-127"/>
              </a:rPr>
              <a:t>4 </a:t>
            </a:r>
            <a:r>
              <a:rPr lang="ko-KR" altLang="en-US" sz="3200" smtClean="0">
                <a:ea typeface="굴림" charset="-127"/>
              </a:rPr>
              <a:t>가지 견해 </a:t>
            </a:r>
            <a:r>
              <a:rPr lang="en-US" altLang="ko-KR" sz="3200" smtClean="0">
                <a:ea typeface="굴림" charset="-127"/>
              </a:rPr>
              <a:t>(Erickson, 330)</a:t>
            </a:r>
          </a:p>
        </p:txBody>
      </p:sp>
      <p:graphicFrame>
        <p:nvGraphicFramePr>
          <p:cNvPr id="4133" name="Group 37"/>
          <p:cNvGraphicFramePr>
            <a:graphicFrameLocks noGrp="1"/>
          </p:cNvGraphicFramePr>
          <p:nvPr>
            <p:ph type="tbl" idx="1"/>
          </p:nvPr>
        </p:nvGraphicFramePr>
        <p:xfrm>
          <a:off x="685800" y="1447800"/>
          <a:ext cx="7772400" cy="4908233"/>
        </p:xfrm>
        <a:graphic>
          <a:graphicData uri="http://schemas.openxmlformats.org/drawingml/2006/table">
            <a:tbl>
              <a:tblPr/>
              <a:tblGrid>
                <a:gridCol w="1600200"/>
                <a:gridCol w="6172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종류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주장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영적연합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조직적으로나 외형적인 협조가 없어도 모든 성도들은 서로 사랑하기 때문에 영적으로 연합되어 있다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우주적 연합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가시적 연합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비록 교단이나 회중이 달라도 어떠한 형태이든 가시적인 연합의 표시를 해야 한다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회중간의 교제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, 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강단교류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, 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연합사업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종교회의적 연합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각자의 특성을 유지하면서 연합회나 협의회를 조직하여 활동할 수 있다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조직의 연합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모든 회중은 각자 전통을 지니면서도 큰 연합체에 하나로 속해야 한다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캐나다 연합교회의 예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ko-KR" altLang="en-US" sz="4000" smtClean="0">
                <a:ea typeface="굴림" charset="-127"/>
              </a:rPr>
              <a:t>교회의 </a:t>
            </a:r>
            <a:r>
              <a:rPr lang="en-US" altLang="ko-KR" sz="4000" smtClean="0">
                <a:ea typeface="굴림" charset="-127"/>
              </a:rPr>
              <a:t>3 </a:t>
            </a:r>
            <a:r>
              <a:rPr lang="ko-KR" altLang="en-US" sz="4000" smtClean="0">
                <a:ea typeface="굴림" charset="-127"/>
              </a:rPr>
              <a:t>가지 성경적 이미지 </a:t>
            </a:r>
            <a:r>
              <a:rPr lang="en-US" altLang="ko-KR" sz="4000" smtClean="0">
                <a:ea typeface="굴림" charset="-127"/>
              </a:rPr>
              <a:t>(331-4)</a:t>
            </a:r>
          </a:p>
        </p:txBody>
      </p:sp>
      <p:graphicFrame>
        <p:nvGraphicFramePr>
          <p:cNvPr id="7209" name="Group 41"/>
          <p:cNvGraphicFramePr>
            <a:graphicFrameLocks noGrp="1"/>
          </p:cNvGraphicFramePr>
          <p:nvPr>
            <p:ph type="tbl" idx="1"/>
          </p:nvPr>
        </p:nvGraphicFramePr>
        <p:xfrm>
          <a:off x="685800" y="1600200"/>
          <a:ext cx="7772400" cy="4882896"/>
        </p:xfrm>
        <a:graphic>
          <a:graphicData uri="http://schemas.openxmlformats.org/drawingml/2006/table">
            <a:tbl>
              <a:tblPr/>
              <a:tblGrid>
                <a:gridCol w="1524000"/>
                <a:gridCol w="62484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종류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의미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하나님의 백성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하나님의 주권적 택함 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고후 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6:16) 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과 거룩 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엡 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5:26-27) 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에 촛점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(1) 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하나님이 자랑스럽게 여기시는 존재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; (2) 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하나님의 돌보심을 받는 존재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(3) 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하나님께 충성해야 하는 존재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6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그리스도의 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교회는 주님의 현재 활동장소이다 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고전 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12:27).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성령의 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성령은 처음부터 주님 오시는 날까지 교회와 함께 하신다 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고전 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3:16-17; 6:19-20).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200" dirty="0" smtClean="0"/>
              <a:t>교회가 그리스도의 몸</a:t>
            </a:r>
            <a:r>
              <a:rPr lang="en-US" altLang="ko-KR" sz="3200" dirty="0" smtClean="0"/>
              <a:t>: </a:t>
            </a:r>
            <a:r>
              <a:rPr lang="ko-KR" altLang="en-US" sz="3200" dirty="0" smtClean="0"/>
              <a:t>여섯 가지 관점</a:t>
            </a:r>
            <a:r>
              <a:rPr lang="en-US" sz="3200" dirty="0" smtClean="0"/>
              <a:t> (332-3)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dirty="0" smtClean="0">
                <a:ea typeface="굴림" charset="-127"/>
              </a:rPr>
              <a:t>1. </a:t>
            </a:r>
            <a:r>
              <a:rPr lang="ko-KR" altLang="en-US" sz="2800" dirty="0" smtClean="0">
                <a:ea typeface="굴림" charset="-127"/>
              </a:rPr>
              <a:t>그리스도께서 교회의 머리이시다 </a:t>
            </a:r>
            <a:r>
              <a:rPr lang="en-US" altLang="ko-KR" sz="2800" dirty="0" smtClean="0">
                <a:ea typeface="굴림" charset="-127"/>
              </a:rPr>
              <a:t>(</a:t>
            </a:r>
            <a:r>
              <a:rPr lang="ko-KR" altLang="en-US" sz="2800" dirty="0" smtClean="0">
                <a:ea typeface="굴림" charset="-127"/>
              </a:rPr>
              <a:t>골</a:t>
            </a:r>
            <a:r>
              <a:rPr lang="en-US" altLang="ko-KR" sz="2800" dirty="0" smtClean="0">
                <a:ea typeface="굴림" charset="-127"/>
              </a:rPr>
              <a:t> 1:27).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dirty="0" smtClean="0">
                <a:ea typeface="굴림" charset="-127"/>
              </a:rPr>
              <a:t>    </a:t>
            </a:r>
            <a:r>
              <a:rPr lang="en-US" altLang="ko-KR" sz="2800" dirty="0" smtClean="0">
                <a:ea typeface="굴림" charset="-127"/>
                <a:sym typeface="Wingdings" pitchFamily="2" charset="2"/>
              </a:rPr>
              <a:t> </a:t>
            </a:r>
            <a:r>
              <a:rPr lang="ko-KR" altLang="en-US" sz="2800" dirty="0" smtClean="0">
                <a:ea typeface="굴림" charset="-127"/>
                <a:sym typeface="Wingdings" pitchFamily="2" charset="2"/>
              </a:rPr>
              <a:t>교회는 그리스도로부터 동력을 받고 다스림을 받는다 </a:t>
            </a:r>
            <a:r>
              <a:rPr lang="en-US" altLang="ko-KR" sz="2800" dirty="0" smtClean="0">
                <a:ea typeface="굴림" charset="-127"/>
                <a:sym typeface="Wingdings" pitchFamily="2" charset="2"/>
              </a:rPr>
              <a:t>(</a:t>
            </a:r>
            <a:r>
              <a:rPr lang="ko-KR" altLang="en-US" sz="2800" dirty="0" smtClean="0">
                <a:ea typeface="굴림" charset="-127"/>
                <a:sym typeface="Wingdings" pitchFamily="2" charset="2"/>
              </a:rPr>
              <a:t>골</a:t>
            </a:r>
            <a:r>
              <a:rPr lang="en-US" altLang="ko-KR" sz="2800" dirty="0" smtClean="0">
                <a:ea typeface="굴림" charset="-127"/>
                <a:sym typeface="Wingdings" pitchFamily="2" charset="2"/>
              </a:rPr>
              <a:t> 1:18; 2:19).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dirty="0" smtClean="0">
                <a:ea typeface="굴림" charset="-127"/>
                <a:sym typeface="Wingdings" pitchFamily="2" charset="2"/>
              </a:rPr>
              <a:t> 2. </a:t>
            </a:r>
            <a:r>
              <a:rPr lang="ko-KR" altLang="en-US" sz="2800" dirty="0" smtClean="0">
                <a:ea typeface="굴림" charset="-127"/>
                <a:sym typeface="Wingdings" pitchFamily="2" charset="2"/>
              </a:rPr>
              <a:t>교회의 구성원은 모두 하나로 연결된 지체이다 </a:t>
            </a:r>
            <a:r>
              <a:rPr lang="en-US" altLang="ko-KR" sz="2800" dirty="0" smtClean="0">
                <a:ea typeface="굴림" charset="-127"/>
                <a:sym typeface="Wingdings" pitchFamily="2" charset="2"/>
              </a:rPr>
              <a:t>(</a:t>
            </a:r>
            <a:r>
              <a:rPr lang="ko-KR" altLang="en-US" sz="2800" dirty="0" smtClean="0">
                <a:ea typeface="굴림" charset="-127"/>
                <a:sym typeface="Wingdings" pitchFamily="2" charset="2"/>
              </a:rPr>
              <a:t>고전</a:t>
            </a:r>
            <a:r>
              <a:rPr lang="en-US" altLang="ko-KR" sz="2800" dirty="0" smtClean="0">
                <a:ea typeface="굴림" charset="-127"/>
                <a:sym typeface="Wingdings" pitchFamily="2" charset="2"/>
              </a:rPr>
              <a:t>12:12) 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dirty="0" smtClean="0">
                <a:ea typeface="굴림" charset="-127"/>
                <a:sym typeface="Wingdings" pitchFamily="2" charset="2"/>
              </a:rPr>
              <a:t> 3. </a:t>
            </a:r>
            <a:r>
              <a:rPr lang="ko-KR" altLang="en-US" sz="2800" dirty="0" smtClean="0">
                <a:ea typeface="굴림" charset="-127"/>
                <a:sym typeface="Wingdings" pitchFamily="2" charset="2"/>
              </a:rPr>
              <a:t>성도는 상호 의존관계에 있으며 성도간에는 진정한 교제가 있다</a:t>
            </a:r>
            <a:r>
              <a:rPr lang="en-US" altLang="ko-KR" sz="2800" dirty="0" smtClean="0">
                <a:ea typeface="굴림" charset="-127"/>
                <a:sym typeface="Wingdings" pitchFamily="2" charset="2"/>
              </a:rPr>
              <a:t>. (</a:t>
            </a:r>
            <a:r>
              <a:rPr lang="ko-KR" altLang="en-US" sz="2800" dirty="0" smtClean="0">
                <a:ea typeface="굴림" charset="-127"/>
                <a:sym typeface="Wingdings" pitchFamily="2" charset="2"/>
              </a:rPr>
              <a:t>엡</a:t>
            </a:r>
            <a:r>
              <a:rPr lang="en-US" altLang="ko-KR" sz="2800" dirty="0" smtClean="0">
                <a:ea typeface="굴림" charset="-127"/>
                <a:sym typeface="Wingdings" pitchFamily="2" charset="2"/>
              </a:rPr>
              <a:t> 4:16;  </a:t>
            </a:r>
            <a:r>
              <a:rPr lang="ko-KR" altLang="en-US" sz="2800" dirty="0" smtClean="0">
                <a:ea typeface="굴림" charset="-127"/>
                <a:sym typeface="Wingdings" pitchFamily="2" charset="2"/>
              </a:rPr>
              <a:t>고전</a:t>
            </a:r>
            <a:r>
              <a:rPr lang="en-US" altLang="ko-KR" sz="2800" dirty="0" smtClean="0">
                <a:ea typeface="굴림" charset="-127"/>
                <a:sym typeface="Wingdings" pitchFamily="2" charset="2"/>
              </a:rPr>
              <a:t> 12:26)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800" dirty="0" smtClean="0">
                <a:ea typeface="굴림" charset="-127"/>
              </a:rPr>
              <a:t>4. </a:t>
            </a:r>
            <a:r>
              <a:rPr lang="ko-KR" altLang="en-US" sz="2800" dirty="0" smtClean="0">
                <a:ea typeface="굴림" charset="-127"/>
              </a:rPr>
              <a:t>그러므로 교인간에 분열되면 안된다</a:t>
            </a:r>
            <a:r>
              <a:rPr lang="en-US" altLang="ko-KR" sz="2800" dirty="0" smtClean="0">
                <a:ea typeface="굴림" charset="-127"/>
              </a:rPr>
              <a:t> (</a:t>
            </a:r>
            <a:r>
              <a:rPr lang="ko-KR" altLang="en-US" sz="2800" dirty="0" smtClean="0">
                <a:ea typeface="굴림" charset="-127"/>
              </a:rPr>
              <a:t>엡</a:t>
            </a:r>
            <a:r>
              <a:rPr lang="en-US" altLang="ko-KR" sz="2800" dirty="0" smtClean="0">
                <a:ea typeface="굴림" charset="-127"/>
              </a:rPr>
              <a:t> 4:5-6).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dirty="0" smtClean="0">
                <a:ea typeface="굴림" charset="-127"/>
              </a:rPr>
              <a:t>5. </a:t>
            </a:r>
            <a:r>
              <a:rPr lang="ko-KR" altLang="en-US" sz="2800" dirty="0" smtClean="0">
                <a:ea typeface="굴림" charset="-127"/>
              </a:rPr>
              <a:t>교회는 모든 성도들에게 열려있어야 한다</a:t>
            </a:r>
            <a:r>
              <a:rPr lang="en-US" altLang="ko-KR" sz="2800" dirty="0" smtClean="0">
                <a:ea typeface="굴림" charset="-127"/>
              </a:rPr>
              <a:t>. </a:t>
            </a:r>
            <a:r>
              <a:rPr lang="ko-KR" altLang="en-US" sz="2800" dirty="0" smtClean="0">
                <a:ea typeface="굴림" charset="-127"/>
              </a:rPr>
              <a:t>국적이나 어떤 장벽도 있어서는 아니된다</a:t>
            </a:r>
            <a:r>
              <a:rPr lang="en-US" altLang="ko-KR" sz="2800" dirty="0" smtClean="0">
                <a:ea typeface="굴림" charset="-127"/>
              </a:rPr>
              <a:t>. (</a:t>
            </a:r>
            <a:r>
              <a:rPr lang="ko-KR" altLang="en-US" sz="2800" dirty="0" smtClean="0">
                <a:ea typeface="굴림" charset="-127"/>
              </a:rPr>
              <a:t>골</a:t>
            </a:r>
            <a:r>
              <a:rPr lang="en-US" altLang="ko-KR" sz="2800" dirty="0" smtClean="0">
                <a:ea typeface="굴림" charset="-127"/>
              </a:rPr>
              <a:t> 3:11).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800" dirty="0" smtClean="0">
              <a:ea typeface="굴림" charset="-127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dirty="0" smtClean="0">
                <a:ea typeface="굴림" charset="-127"/>
              </a:rPr>
              <a:t>6. </a:t>
            </a:r>
            <a:r>
              <a:rPr lang="ko-KR" altLang="en-US" sz="2800" dirty="0" smtClean="0">
                <a:ea typeface="굴림" charset="-127"/>
              </a:rPr>
              <a:t>교회는 그리스도의 사역의 연장이다</a:t>
            </a:r>
            <a:r>
              <a:rPr lang="en-US" altLang="ko-KR" sz="2800" dirty="0" smtClean="0">
                <a:ea typeface="굴림" charset="-127"/>
              </a:rPr>
              <a:t> (Matt 28:19-20).</a:t>
            </a:r>
            <a:endParaRPr lang="en-US" altLang="ko-KR" dirty="0" smtClean="0">
              <a:ea typeface="굴림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780</TotalTime>
  <Words>1553</Words>
  <Application>Microsoft Office PowerPoint</Application>
  <PresentationFormat>On-screen Show (4:3)</PresentationFormat>
  <Paragraphs>201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Soaring</vt:lpstr>
      <vt:lpstr>Lecture Part IV: Ecclesiology</vt:lpstr>
      <vt:lpstr>순서</vt:lpstr>
      <vt:lpstr>1. 교회란?</vt:lpstr>
      <vt:lpstr>Basic Meaning of the term “Church”</vt:lpstr>
      <vt:lpstr>Church in two senses</vt:lpstr>
      <vt:lpstr>교회의 하나됨에 대한 4 가지 견해 (Erickson, 330)</vt:lpstr>
      <vt:lpstr>교회의 3 가지 성경적 이미지 (331-4)</vt:lpstr>
      <vt:lpstr>교회가 그리스도의 몸: 여섯 가지 관점 (332-3)</vt:lpstr>
      <vt:lpstr>Slide 9</vt:lpstr>
      <vt:lpstr>성령의 전으로서의 교회 (333-4)</vt:lpstr>
      <vt:lpstr>Implications (334-5)</vt:lpstr>
      <vt:lpstr>Slide 12</vt:lpstr>
      <vt:lpstr>2. The Role and Government of the Church (336-45)</vt:lpstr>
      <vt:lpstr>교회의 역할 (337-40)</vt:lpstr>
      <vt:lpstr>교회사역의 핵심: 복음 (350-52)</vt:lpstr>
      <vt:lpstr>교회의 치리형태 4 가지 (352-4)</vt:lpstr>
      <vt:lpstr>교회 정치 제도 필요한가?  3 가지 감안요소 (355)</vt:lpstr>
      <vt:lpstr>3. Ordinances of the Church: Baptism and the Lord’s Supper 성례: 세례와 성찬 (356-67)</vt:lpstr>
      <vt:lpstr>Baptism 세례 (Initiatory Rite, 358-63)</vt:lpstr>
      <vt:lpstr>세례에 대한 세 가지 견해 (358-61)</vt:lpstr>
      <vt:lpstr>로만 카톨릭과 루터파의 견해</vt:lpstr>
      <vt:lpstr>유아세례의 근거  (카톨릭과 구 루터파)</vt:lpstr>
      <vt:lpstr>세례가 구원의 필수요소인가? (361-62)</vt:lpstr>
      <vt:lpstr>세례의 진정한 의미?</vt:lpstr>
      <vt:lpstr>유아세례를 인정할 것인가? </vt:lpstr>
      <vt:lpstr>세례의 형식</vt:lpstr>
      <vt:lpstr>Lord’s Supper 성찬 (Continuing Rite of the Church, 363-67)</vt:lpstr>
      <vt:lpstr>성찬에 대한 4가지 견해  (363-65)</vt:lpstr>
      <vt:lpstr>성찬의 의미</vt:lpstr>
    </vt:vector>
  </TitlesOfParts>
  <Company>Alliance Theological Seminary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교회의 2가지 의미</dc:title>
  <dc:creator>Jintae Kim</dc:creator>
  <cp:lastModifiedBy>Jintae Kim</cp:lastModifiedBy>
  <cp:revision>40</cp:revision>
  <dcterms:created xsi:type="dcterms:W3CDTF">2006-03-29T20:43:04Z</dcterms:created>
  <dcterms:modified xsi:type="dcterms:W3CDTF">2015-08-22T14:03:26Z</dcterms:modified>
</cp:coreProperties>
</file>